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9" r:id="rId3"/>
    <p:sldId id="312" r:id="rId4"/>
    <p:sldId id="308" r:id="rId5"/>
    <p:sldId id="309" r:id="rId6"/>
    <p:sldId id="310" r:id="rId7"/>
    <p:sldId id="311" r:id="rId8"/>
    <p:sldId id="261" r:id="rId9"/>
    <p:sldId id="262" r:id="rId10"/>
    <p:sldId id="266" r:id="rId11"/>
    <p:sldId id="302" r:id="rId12"/>
    <p:sldId id="314" r:id="rId13"/>
    <p:sldId id="319" r:id="rId14"/>
    <p:sldId id="320" r:id="rId15"/>
    <p:sldId id="287" r:id="rId16"/>
    <p:sldId id="258" r:id="rId17"/>
    <p:sldId id="257" r:id="rId18"/>
    <p:sldId id="288" r:id="rId19"/>
    <p:sldId id="30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22" autoAdjust="0"/>
  </p:normalViewPr>
  <p:slideViewPr>
    <p:cSldViewPr snapToGrid="0" showGuides="1">
      <p:cViewPr>
        <p:scale>
          <a:sx n="75" d="100"/>
          <a:sy n="75" d="100"/>
        </p:scale>
        <p:origin x="138" y="41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6D9E8-D468-471E-8CA2-E45978080B7E}" type="datetimeFigureOut">
              <a:rPr lang="zh-CN" altLang="en-US" smtClean="0"/>
              <a:t>2021/3/15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27893-C1FA-4233-BC39-58A503058C43}" type="slidenum">
              <a:rPr lang="zh-CN" altLang="en-US" smtClean="0"/>
              <a:t>‹#›</a:t>
            </a:fld>
            <a:endParaRPr lang="zh-CN" altLang="en-US"/>
          </a:p>
        </p:txBody>
      </p:sp>
    </p:spTree>
    <p:extLst>
      <p:ext uri="{BB962C8B-B14F-4D97-AF65-F5344CB8AC3E}">
        <p14:creationId xmlns:p14="http://schemas.microsoft.com/office/powerpoint/2010/main" val="3460724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5D9C5-663F-498B-8A8F-91FE99BC9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CE8B88-6FA8-4063-BD6D-6578E35B9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DCA52F6-B8A4-47D1-B4C1-54F02686DB4E}"/>
              </a:ext>
            </a:extLst>
          </p:cNvPr>
          <p:cNvSpPr>
            <a:spLocks noGrp="1"/>
          </p:cNvSpPr>
          <p:nvPr>
            <p:ph type="dt" sz="half" idx="10"/>
          </p:nvPr>
        </p:nvSpPr>
        <p:spPr/>
        <p:txBody>
          <a:bodyPr/>
          <a:lstStyle/>
          <a:p>
            <a:fld id="{5BE8A0E7-6203-4923-A4B5-C0B19ED4FB1B}"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7D733EEF-9A80-461E-8113-412E5F0A0F34}"/>
              </a:ext>
            </a:extLst>
          </p:cNvPr>
          <p:cNvSpPr>
            <a:spLocks noGrp="1"/>
          </p:cNvSpPr>
          <p:nvPr>
            <p:ph type="ftr" sz="quarter" idx="11"/>
          </p:nvPr>
        </p:nvSpPr>
        <p:spPr/>
        <p:txBody>
          <a:body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C885A109-33EB-4849-9CF3-3ADA13FFAA36}"/>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7069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6CA97-B529-446F-9C1B-A351E26859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0D7E4AB-180B-4B52-B7F7-5F7684E6EB6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185B0D-6E9B-4DF2-980D-574A512996F1}"/>
              </a:ext>
            </a:extLst>
          </p:cNvPr>
          <p:cNvSpPr>
            <a:spLocks noGrp="1"/>
          </p:cNvSpPr>
          <p:nvPr>
            <p:ph type="dt" sz="half" idx="10"/>
          </p:nvPr>
        </p:nvSpPr>
        <p:spPr/>
        <p:txBody>
          <a:bodyPr/>
          <a:lstStyle/>
          <a:p>
            <a:fld id="{5554204A-64C2-4998-8A36-F54CF59C0280}"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9E3824CF-23C3-4080-80D9-6A8EAA7DBB1D}"/>
              </a:ext>
            </a:extLst>
          </p:cNvPr>
          <p:cNvSpPr>
            <a:spLocks noGrp="1"/>
          </p:cNvSpPr>
          <p:nvPr>
            <p:ph type="ftr" sz="quarter" idx="11"/>
          </p:nvPr>
        </p:nvSpPr>
        <p:spPr/>
        <p:txBody>
          <a:body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D688700E-7D4C-4067-BDCD-70A859FB8209}"/>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276086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747F7A-7C7A-41AE-8573-D13C45A823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833747-ECF9-49FE-B918-AB78A96907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6978E-C3C2-4342-8D5C-3AF45E8FA038}"/>
              </a:ext>
            </a:extLst>
          </p:cNvPr>
          <p:cNvSpPr>
            <a:spLocks noGrp="1"/>
          </p:cNvSpPr>
          <p:nvPr>
            <p:ph type="dt" sz="half" idx="10"/>
          </p:nvPr>
        </p:nvSpPr>
        <p:spPr/>
        <p:txBody>
          <a:bodyPr/>
          <a:lstStyle/>
          <a:p>
            <a:fld id="{BFA31A82-3EDA-4EA3-A4DF-45F890D01A72}"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1E8504CE-63E2-4160-9AC0-6589A186A58E}"/>
              </a:ext>
            </a:extLst>
          </p:cNvPr>
          <p:cNvSpPr>
            <a:spLocks noGrp="1"/>
          </p:cNvSpPr>
          <p:nvPr>
            <p:ph type="ftr" sz="quarter" idx="11"/>
          </p:nvPr>
        </p:nvSpPr>
        <p:spPr/>
        <p:txBody>
          <a:body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417A9BB2-2048-40DA-A1AC-5DC51BCEC86D}"/>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27223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A2A91C9-5598-4122-A701-B740284730A0}"/>
              </a:ext>
            </a:extLst>
          </p:cNvPr>
          <p:cNvSpPr>
            <a:spLocks noGrp="1"/>
          </p:cNvSpPr>
          <p:nvPr>
            <p:ph type="dt" sz="half" idx="10"/>
          </p:nvPr>
        </p:nvSpPr>
        <p:spPr/>
        <p:txBody>
          <a:bodyPr/>
          <a:lstStyle/>
          <a:p>
            <a:fld id="{7712BE43-1309-4450-92D3-E05B90C2FDA1}"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FC10AE56-C3ED-4F55-B64F-0F2C5866AB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2FE19D-D43D-4E62-A194-32D3F0A3AA0B}"/>
              </a:ext>
            </a:extLst>
          </p:cNvPr>
          <p:cNvSpPr>
            <a:spLocks noGrp="1"/>
          </p:cNvSpPr>
          <p:nvPr>
            <p:ph type="sldNum" sz="quarter" idx="12"/>
          </p:nvPr>
        </p:nvSpPr>
        <p:spPr/>
        <p:txBody>
          <a:bodyPr/>
          <a:lstStyle/>
          <a:p>
            <a:fld id="{C2E452AA-745F-42B1-B255-F05DDC3B7FF7}" type="slidenum">
              <a:rPr lang="zh-CN" altLang="en-US" smtClean="0"/>
              <a:t>‹#›</a:t>
            </a:fld>
            <a:endParaRPr lang="zh-CN" altLang="en-US"/>
          </a:p>
        </p:txBody>
      </p:sp>
    </p:spTree>
    <p:extLst>
      <p:ext uri="{BB962C8B-B14F-4D97-AF65-F5344CB8AC3E}">
        <p14:creationId xmlns:p14="http://schemas.microsoft.com/office/powerpoint/2010/main" val="53454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35BB-7AC4-4645-A46F-DF8157C0A9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CD2D06-EA26-4552-9F4D-2D1BEA1DBC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A0D0ED-E6E2-4556-9442-6964FF5596DC}"/>
              </a:ext>
            </a:extLst>
          </p:cNvPr>
          <p:cNvSpPr>
            <a:spLocks noGrp="1"/>
          </p:cNvSpPr>
          <p:nvPr>
            <p:ph type="dt" sz="half" idx="10"/>
          </p:nvPr>
        </p:nvSpPr>
        <p:spPr/>
        <p:txBody>
          <a:bodyPr/>
          <a:lstStyle/>
          <a:p>
            <a:fld id="{A752505B-3FEC-4CCC-99EF-37E333963A9B}"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0875186A-8C6E-47D0-BD7D-56353FAFF075}"/>
              </a:ext>
            </a:extLst>
          </p:cNvPr>
          <p:cNvSpPr>
            <a:spLocks noGrp="1"/>
          </p:cNvSpPr>
          <p:nvPr>
            <p:ph type="ftr" sz="quarter" idx="11"/>
          </p:nvPr>
        </p:nvSpPr>
        <p:spPr/>
        <p:txBody>
          <a:body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73616B47-9943-4624-8D62-B6B511B272A6}"/>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12435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CB964-CF4B-4173-A0EB-EC4B347E1B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2A3038-296E-4707-8100-AA27965BA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8B962D-8BCA-4E6B-8094-51A39B399B06}"/>
              </a:ext>
            </a:extLst>
          </p:cNvPr>
          <p:cNvSpPr>
            <a:spLocks noGrp="1"/>
          </p:cNvSpPr>
          <p:nvPr>
            <p:ph type="dt" sz="half" idx="10"/>
          </p:nvPr>
        </p:nvSpPr>
        <p:spPr/>
        <p:txBody>
          <a:bodyPr/>
          <a:lstStyle/>
          <a:p>
            <a:fld id="{ACC64121-B272-4498-9442-BE881DD10A41}"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B46EF039-68D6-46D3-8433-E919FD9CD278}"/>
              </a:ext>
            </a:extLst>
          </p:cNvPr>
          <p:cNvSpPr>
            <a:spLocks noGrp="1"/>
          </p:cNvSpPr>
          <p:nvPr>
            <p:ph type="ftr" sz="quarter" idx="11"/>
          </p:nvPr>
        </p:nvSpPr>
        <p:spPr/>
        <p:txBody>
          <a:body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1695178A-DE4B-4C1F-B47C-3ED3A777804E}"/>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2552455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C4A10-B76F-4EDA-890B-A774F0BF6D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A10D86-E58C-464E-A894-5B6E652C792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35FF3D-1BB9-4308-8F83-8D4943D383F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060C0F8-3560-4E16-8B0B-997D25311ED0}"/>
              </a:ext>
            </a:extLst>
          </p:cNvPr>
          <p:cNvSpPr>
            <a:spLocks noGrp="1"/>
          </p:cNvSpPr>
          <p:nvPr>
            <p:ph type="dt" sz="half" idx="10"/>
          </p:nvPr>
        </p:nvSpPr>
        <p:spPr/>
        <p:txBody>
          <a:bodyPr/>
          <a:lstStyle/>
          <a:p>
            <a:fld id="{6C75B832-9CF5-4FE6-BD29-D299962E188E}" type="datetime1">
              <a:rPr lang="zh-CN" altLang="en-US" smtClean="0"/>
              <a:t>2021/3/15 Monday</a:t>
            </a:fld>
            <a:endParaRPr lang="zh-CN" altLang="en-US"/>
          </a:p>
        </p:txBody>
      </p:sp>
      <p:sp>
        <p:nvSpPr>
          <p:cNvPr id="6" name="页脚占位符 5">
            <a:extLst>
              <a:ext uri="{FF2B5EF4-FFF2-40B4-BE49-F238E27FC236}">
                <a16:creationId xmlns:a16="http://schemas.microsoft.com/office/drawing/2014/main" id="{D3047A89-EF82-4F1A-8A58-B4C6ACC7E369}"/>
              </a:ext>
            </a:extLst>
          </p:cNvPr>
          <p:cNvSpPr>
            <a:spLocks noGrp="1"/>
          </p:cNvSpPr>
          <p:nvPr>
            <p:ph type="ftr" sz="quarter" idx="11"/>
          </p:nvPr>
        </p:nvSpPr>
        <p:spPr/>
        <p:txBody>
          <a:bodyPr/>
          <a:lstStyle/>
          <a:p>
            <a:r>
              <a:rPr lang="zh-CN" altLang="en-US"/>
              <a:t>学习匹配：基于深度学习的图像配准</a:t>
            </a:r>
          </a:p>
        </p:txBody>
      </p:sp>
      <p:sp>
        <p:nvSpPr>
          <p:cNvPr id="7" name="灯片编号占位符 6">
            <a:extLst>
              <a:ext uri="{FF2B5EF4-FFF2-40B4-BE49-F238E27FC236}">
                <a16:creationId xmlns:a16="http://schemas.microsoft.com/office/drawing/2014/main" id="{5DE2792F-0D0A-44BE-86B8-F0398701A1EA}"/>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790330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544C9-7AFA-4962-820D-C4F30E79681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C3AE6F-6A63-434A-B6D1-FDA2FFAA7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B9A6CF-8B43-4BE4-91BE-B850C37250E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27F90C-5AAA-47E3-A572-B73E2EDDE0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DFCB72-F6F7-4FBB-A3B1-702F2CD0E20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49F8A37-D153-471C-AA34-A2811F13901D}"/>
              </a:ext>
            </a:extLst>
          </p:cNvPr>
          <p:cNvSpPr>
            <a:spLocks noGrp="1"/>
          </p:cNvSpPr>
          <p:nvPr>
            <p:ph type="dt" sz="half" idx="10"/>
          </p:nvPr>
        </p:nvSpPr>
        <p:spPr/>
        <p:txBody>
          <a:bodyPr/>
          <a:lstStyle/>
          <a:p>
            <a:fld id="{FEA47BC8-FFA1-413B-99C1-71132D96BD58}" type="datetime1">
              <a:rPr lang="zh-CN" altLang="en-US" smtClean="0"/>
              <a:t>2021/3/15 Monday</a:t>
            </a:fld>
            <a:endParaRPr lang="zh-CN" altLang="en-US"/>
          </a:p>
        </p:txBody>
      </p:sp>
      <p:sp>
        <p:nvSpPr>
          <p:cNvPr id="8" name="页脚占位符 7">
            <a:extLst>
              <a:ext uri="{FF2B5EF4-FFF2-40B4-BE49-F238E27FC236}">
                <a16:creationId xmlns:a16="http://schemas.microsoft.com/office/drawing/2014/main" id="{8BCF7930-0702-48E2-B250-2F85BC01AED3}"/>
              </a:ext>
            </a:extLst>
          </p:cNvPr>
          <p:cNvSpPr>
            <a:spLocks noGrp="1"/>
          </p:cNvSpPr>
          <p:nvPr>
            <p:ph type="ftr" sz="quarter" idx="11"/>
          </p:nvPr>
        </p:nvSpPr>
        <p:spPr/>
        <p:txBody>
          <a:bodyPr/>
          <a:lstStyle/>
          <a:p>
            <a:r>
              <a:rPr lang="zh-CN" altLang="en-US"/>
              <a:t>学习匹配：基于深度学习的图像配准</a:t>
            </a:r>
          </a:p>
        </p:txBody>
      </p:sp>
      <p:sp>
        <p:nvSpPr>
          <p:cNvPr id="9" name="灯片编号占位符 8">
            <a:extLst>
              <a:ext uri="{FF2B5EF4-FFF2-40B4-BE49-F238E27FC236}">
                <a16:creationId xmlns:a16="http://schemas.microsoft.com/office/drawing/2014/main" id="{61872249-493E-4972-B5A0-4641BEAEA75E}"/>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325334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F54F6-CA0C-403B-9910-353102AD426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62BCEB-47A1-4C7D-866C-13212A6CB7A4}"/>
              </a:ext>
            </a:extLst>
          </p:cNvPr>
          <p:cNvSpPr>
            <a:spLocks noGrp="1"/>
          </p:cNvSpPr>
          <p:nvPr>
            <p:ph type="dt" sz="half" idx="10"/>
          </p:nvPr>
        </p:nvSpPr>
        <p:spPr/>
        <p:txBody>
          <a:bodyPr/>
          <a:lstStyle/>
          <a:p>
            <a:fld id="{FB7586E2-E257-41CA-924E-520F0AD30BF6}" type="datetime1">
              <a:rPr lang="zh-CN" altLang="en-US" smtClean="0"/>
              <a:t>2021/3/15 Monday</a:t>
            </a:fld>
            <a:endParaRPr lang="zh-CN" altLang="en-US"/>
          </a:p>
        </p:txBody>
      </p:sp>
      <p:sp>
        <p:nvSpPr>
          <p:cNvPr id="4" name="页脚占位符 3">
            <a:extLst>
              <a:ext uri="{FF2B5EF4-FFF2-40B4-BE49-F238E27FC236}">
                <a16:creationId xmlns:a16="http://schemas.microsoft.com/office/drawing/2014/main" id="{76E411AE-65E8-46A0-B449-570F6FD53CD6}"/>
              </a:ext>
            </a:extLst>
          </p:cNvPr>
          <p:cNvSpPr>
            <a:spLocks noGrp="1"/>
          </p:cNvSpPr>
          <p:nvPr>
            <p:ph type="ftr" sz="quarter" idx="11"/>
          </p:nvPr>
        </p:nvSpPr>
        <p:spPr/>
        <p:txBody>
          <a:bodyPr/>
          <a:lstStyle/>
          <a:p>
            <a:r>
              <a:rPr lang="zh-CN" altLang="en-US"/>
              <a:t>学习匹配：基于深度学习的图像配准</a:t>
            </a:r>
          </a:p>
        </p:txBody>
      </p:sp>
      <p:sp>
        <p:nvSpPr>
          <p:cNvPr id="5" name="灯片编号占位符 4">
            <a:extLst>
              <a:ext uri="{FF2B5EF4-FFF2-40B4-BE49-F238E27FC236}">
                <a16:creationId xmlns:a16="http://schemas.microsoft.com/office/drawing/2014/main" id="{44640EBE-1985-4327-8EB0-FD1A70E85F26}"/>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377656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9A2233-55A5-437B-BF7B-6BC335E1EDAC}"/>
              </a:ext>
            </a:extLst>
          </p:cNvPr>
          <p:cNvSpPr>
            <a:spLocks noGrp="1"/>
          </p:cNvSpPr>
          <p:nvPr>
            <p:ph type="dt" sz="half" idx="10"/>
          </p:nvPr>
        </p:nvSpPr>
        <p:spPr/>
        <p:txBody>
          <a:bodyPr/>
          <a:lstStyle/>
          <a:p>
            <a:fld id="{12E3A70E-C3A6-47D3-84D6-832500DF1556}" type="datetime1">
              <a:rPr lang="zh-CN" altLang="en-US" smtClean="0"/>
              <a:t>2021/3/15 Monday</a:t>
            </a:fld>
            <a:endParaRPr lang="zh-CN" altLang="en-US"/>
          </a:p>
        </p:txBody>
      </p:sp>
      <p:sp>
        <p:nvSpPr>
          <p:cNvPr id="3" name="页脚占位符 2">
            <a:extLst>
              <a:ext uri="{FF2B5EF4-FFF2-40B4-BE49-F238E27FC236}">
                <a16:creationId xmlns:a16="http://schemas.microsoft.com/office/drawing/2014/main" id="{1B073203-16D5-4969-824D-A5CC31F872D4}"/>
              </a:ext>
            </a:extLst>
          </p:cNvPr>
          <p:cNvSpPr>
            <a:spLocks noGrp="1"/>
          </p:cNvSpPr>
          <p:nvPr>
            <p:ph type="ftr" sz="quarter" idx="11"/>
          </p:nvPr>
        </p:nvSpPr>
        <p:spPr/>
        <p:txBody>
          <a:bodyPr/>
          <a:lstStyle/>
          <a:p>
            <a:r>
              <a:rPr lang="zh-CN" altLang="en-US"/>
              <a:t>学习匹配：基于深度学习的图像配准</a:t>
            </a:r>
          </a:p>
        </p:txBody>
      </p:sp>
      <p:sp>
        <p:nvSpPr>
          <p:cNvPr id="4" name="灯片编号占位符 3">
            <a:extLst>
              <a:ext uri="{FF2B5EF4-FFF2-40B4-BE49-F238E27FC236}">
                <a16:creationId xmlns:a16="http://schemas.microsoft.com/office/drawing/2014/main" id="{D744E8BD-0CE5-4683-AC28-4174B6F2E8A5}"/>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86242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313B6-EF71-4E66-9D65-022965C4ED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50401AA-8C83-4719-8736-EEB7E78A54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AF4811-D8F6-478A-ACF9-9FBED7912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7A42D3-6970-4F0B-863F-7EB028270C0E}"/>
              </a:ext>
            </a:extLst>
          </p:cNvPr>
          <p:cNvSpPr>
            <a:spLocks noGrp="1"/>
          </p:cNvSpPr>
          <p:nvPr>
            <p:ph type="dt" sz="half" idx="10"/>
          </p:nvPr>
        </p:nvSpPr>
        <p:spPr/>
        <p:txBody>
          <a:bodyPr/>
          <a:lstStyle/>
          <a:p>
            <a:fld id="{AF1A0D9C-CED9-4795-AE22-970D25C55C90}" type="datetime1">
              <a:rPr lang="zh-CN" altLang="en-US" smtClean="0"/>
              <a:t>2021/3/15 Monday</a:t>
            </a:fld>
            <a:endParaRPr lang="zh-CN" altLang="en-US"/>
          </a:p>
        </p:txBody>
      </p:sp>
      <p:sp>
        <p:nvSpPr>
          <p:cNvPr id="6" name="页脚占位符 5">
            <a:extLst>
              <a:ext uri="{FF2B5EF4-FFF2-40B4-BE49-F238E27FC236}">
                <a16:creationId xmlns:a16="http://schemas.microsoft.com/office/drawing/2014/main" id="{312ADFF9-65B1-46FB-9E5E-95D2FFB3FE8E}"/>
              </a:ext>
            </a:extLst>
          </p:cNvPr>
          <p:cNvSpPr>
            <a:spLocks noGrp="1"/>
          </p:cNvSpPr>
          <p:nvPr>
            <p:ph type="ftr" sz="quarter" idx="11"/>
          </p:nvPr>
        </p:nvSpPr>
        <p:spPr/>
        <p:txBody>
          <a:bodyPr/>
          <a:lstStyle/>
          <a:p>
            <a:r>
              <a:rPr lang="zh-CN" altLang="en-US"/>
              <a:t>学习匹配：基于深度学习的图像配准</a:t>
            </a:r>
          </a:p>
        </p:txBody>
      </p:sp>
      <p:sp>
        <p:nvSpPr>
          <p:cNvPr id="7" name="灯片编号占位符 6">
            <a:extLst>
              <a:ext uri="{FF2B5EF4-FFF2-40B4-BE49-F238E27FC236}">
                <a16:creationId xmlns:a16="http://schemas.microsoft.com/office/drawing/2014/main" id="{355DBB5E-FC69-4A12-AD3B-F3F4152C1744}"/>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74192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41526-4620-4D24-93C1-379F2FDBBC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ABEEF99-892B-4D4F-8D3C-0BFE1963F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3F5CCC2-E7BF-497E-ACA2-1BFC1C996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D3C240-0561-4098-BE9C-B7AED0D3BA38}"/>
              </a:ext>
            </a:extLst>
          </p:cNvPr>
          <p:cNvSpPr>
            <a:spLocks noGrp="1"/>
          </p:cNvSpPr>
          <p:nvPr>
            <p:ph type="dt" sz="half" idx="10"/>
          </p:nvPr>
        </p:nvSpPr>
        <p:spPr/>
        <p:txBody>
          <a:bodyPr/>
          <a:lstStyle/>
          <a:p>
            <a:fld id="{5B6D33F9-EF9A-4FD3-B991-E0299ACCF451}" type="datetime1">
              <a:rPr lang="zh-CN" altLang="en-US" smtClean="0"/>
              <a:t>2021/3/15 Monday</a:t>
            </a:fld>
            <a:endParaRPr lang="zh-CN" altLang="en-US"/>
          </a:p>
        </p:txBody>
      </p:sp>
      <p:sp>
        <p:nvSpPr>
          <p:cNvPr id="6" name="页脚占位符 5">
            <a:extLst>
              <a:ext uri="{FF2B5EF4-FFF2-40B4-BE49-F238E27FC236}">
                <a16:creationId xmlns:a16="http://schemas.microsoft.com/office/drawing/2014/main" id="{85CA26B7-C537-4731-B44C-3465C5099791}"/>
              </a:ext>
            </a:extLst>
          </p:cNvPr>
          <p:cNvSpPr>
            <a:spLocks noGrp="1"/>
          </p:cNvSpPr>
          <p:nvPr>
            <p:ph type="ftr" sz="quarter" idx="11"/>
          </p:nvPr>
        </p:nvSpPr>
        <p:spPr/>
        <p:txBody>
          <a:bodyPr/>
          <a:lstStyle/>
          <a:p>
            <a:r>
              <a:rPr lang="zh-CN" altLang="en-US"/>
              <a:t>学习匹配：基于深度学习的图像配准</a:t>
            </a:r>
          </a:p>
        </p:txBody>
      </p:sp>
      <p:sp>
        <p:nvSpPr>
          <p:cNvPr id="7" name="灯片编号占位符 6">
            <a:extLst>
              <a:ext uri="{FF2B5EF4-FFF2-40B4-BE49-F238E27FC236}">
                <a16:creationId xmlns:a16="http://schemas.microsoft.com/office/drawing/2014/main" id="{3E8C07CD-9B36-41ED-B5D7-D7FD076F99E5}"/>
              </a:ext>
            </a:extLst>
          </p:cNvPr>
          <p:cNvSpPr>
            <a:spLocks noGrp="1"/>
          </p:cNvSpPr>
          <p:nvPr>
            <p:ph type="sldNum" sz="quarter" idx="12"/>
          </p:nvPr>
        </p:nvSpPr>
        <p:spPr/>
        <p:txBody>
          <a:body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9149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217C3B-AEEB-43D5-8896-62555827A0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D9F492-7D27-4F39-9C9D-8F8C208CD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6E117C-ED76-4AF7-8691-40234341AA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EDF2B4-2D0C-48C9-921D-C84AE19DC202}" type="datetime1">
              <a:rPr lang="zh-CN" altLang="en-US" smtClean="0"/>
              <a:t>2021/3/15 Monday</a:t>
            </a:fld>
            <a:endParaRPr lang="zh-CN" altLang="en-US"/>
          </a:p>
        </p:txBody>
      </p:sp>
      <p:sp>
        <p:nvSpPr>
          <p:cNvPr id="5" name="页脚占位符 4">
            <a:extLst>
              <a:ext uri="{FF2B5EF4-FFF2-40B4-BE49-F238E27FC236}">
                <a16:creationId xmlns:a16="http://schemas.microsoft.com/office/drawing/2014/main" id="{5E13E9C9-0DAD-4588-8E88-FCE2F8D51E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学习匹配：基于深度学习的图像配准</a:t>
            </a:r>
          </a:p>
        </p:txBody>
      </p:sp>
      <p:sp>
        <p:nvSpPr>
          <p:cNvPr id="6" name="灯片编号占位符 5">
            <a:extLst>
              <a:ext uri="{FF2B5EF4-FFF2-40B4-BE49-F238E27FC236}">
                <a16:creationId xmlns:a16="http://schemas.microsoft.com/office/drawing/2014/main" id="{9DE7FBCC-3692-4DBF-B98D-E57D700729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85708-F53E-4C3F-B1FD-A23A4D3EF956}" type="slidenum">
              <a:rPr lang="zh-CN" altLang="en-US" smtClean="0"/>
              <a:t>‹#›</a:t>
            </a:fld>
            <a:endParaRPr lang="zh-CN" altLang="en-US"/>
          </a:p>
        </p:txBody>
      </p:sp>
    </p:spTree>
    <p:extLst>
      <p:ext uri="{BB962C8B-B14F-4D97-AF65-F5344CB8AC3E}">
        <p14:creationId xmlns:p14="http://schemas.microsoft.com/office/powerpoint/2010/main" val="1595784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endParaRPr lang="zh-CN" altLang="en-US" dirty="0"/>
          </a:p>
        </p:txBody>
      </p:sp>
      <p:sp>
        <p:nvSpPr>
          <p:cNvPr id="5" name="文本框 4">
            <a:extLst>
              <a:ext uri="{FF2B5EF4-FFF2-40B4-BE49-F238E27FC236}">
                <a16:creationId xmlns:a16="http://schemas.microsoft.com/office/drawing/2014/main" id="{A727D640-0D1D-4AE5-951A-5C9C2543A73B}"/>
              </a:ext>
            </a:extLst>
          </p:cNvPr>
          <p:cNvSpPr txBox="1"/>
          <p:nvPr/>
        </p:nvSpPr>
        <p:spPr>
          <a:xfrm>
            <a:off x="3781905" y="3868604"/>
            <a:ext cx="4628190" cy="1296637"/>
          </a:xfrm>
          <a:prstGeom prst="rect">
            <a:avLst/>
          </a:prstGeom>
          <a:noFill/>
        </p:spPr>
        <p:txBody>
          <a:bodyPr wrap="none" rtlCol="0">
            <a:spAutoFit/>
          </a:bodyPr>
          <a:lstStyle/>
          <a:p>
            <a:pPr marL="742950" indent="-742950">
              <a:lnSpc>
                <a:spcPct val="150000"/>
              </a:lnSpc>
              <a:buAutoNum type="arabicPeriod"/>
            </a:pPr>
            <a:r>
              <a:rPr lang="zh-CN" altLang="en-US" dirty="0"/>
              <a:t>使用最少的时间获得最多的有用信息</a:t>
            </a:r>
            <a:endParaRPr lang="en-US" altLang="zh-CN" dirty="0"/>
          </a:p>
          <a:p>
            <a:pPr marL="742950" indent="-742950">
              <a:lnSpc>
                <a:spcPct val="150000"/>
              </a:lnSpc>
              <a:buAutoNum type="arabicPeriod"/>
            </a:pPr>
            <a:r>
              <a:rPr lang="zh-CN" altLang="en-US" dirty="0"/>
              <a:t>拒绝人云亦云</a:t>
            </a:r>
            <a:endParaRPr lang="en-US" altLang="zh-CN" dirty="0"/>
          </a:p>
          <a:p>
            <a:pPr marL="742950" indent="-742950">
              <a:lnSpc>
                <a:spcPct val="150000"/>
              </a:lnSpc>
              <a:buAutoNum type="arabicPeriod"/>
            </a:pPr>
            <a:r>
              <a:rPr lang="zh-CN" altLang="en-US" dirty="0"/>
              <a:t>清晰表达，循循善诱</a:t>
            </a:r>
          </a:p>
        </p:txBody>
      </p:sp>
      <p:sp>
        <p:nvSpPr>
          <p:cNvPr id="2" name="文本框 1">
            <a:extLst>
              <a:ext uri="{FF2B5EF4-FFF2-40B4-BE49-F238E27FC236}">
                <a16:creationId xmlns:a16="http://schemas.microsoft.com/office/drawing/2014/main" id="{30EE9581-3FE3-41A8-8AAE-20C085BBEDEA}"/>
              </a:ext>
            </a:extLst>
          </p:cNvPr>
          <p:cNvSpPr txBox="1"/>
          <p:nvPr/>
        </p:nvSpPr>
        <p:spPr>
          <a:xfrm>
            <a:off x="3068568" y="2753940"/>
            <a:ext cx="6054863" cy="769441"/>
          </a:xfrm>
          <a:prstGeom prst="rect">
            <a:avLst/>
          </a:prstGeom>
          <a:noFill/>
        </p:spPr>
        <p:txBody>
          <a:bodyPr wrap="none" rtlCol="0">
            <a:spAutoFit/>
          </a:bodyPr>
          <a:lstStyle/>
          <a:p>
            <a:r>
              <a:rPr lang="zh-CN" altLang="en-US" sz="4400" dirty="0"/>
              <a:t>系列文献阅读</a:t>
            </a:r>
            <a:r>
              <a:rPr lang="en-US" altLang="zh-CN" sz="4400" dirty="0"/>
              <a:t>Workshop</a:t>
            </a:r>
            <a:endParaRPr lang="zh-CN" altLang="en-US" sz="4400" dirty="0"/>
          </a:p>
        </p:txBody>
      </p:sp>
    </p:spTree>
    <p:extLst>
      <p:ext uri="{BB962C8B-B14F-4D97-AF65-F5344CB8AC3E}">
        <p14:creationId xmlns:p14="http://schemas.microsoft.com/office/powerpoint/2010/main" val="3365855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grpSp>
        <p:nvGrpSpPr>
          <p:cNvPr id="3" name="组合 2">
            <a:extLst>
              <a:ext uri="{FF2B5EF4-FFF2-40B4-BE49-F238E27FC236}">
                <a16:creationId xmlns:a16="http://schemas.microsoft.com/office/drawing/2014/main" id="{A2BE819A-9570-426D-BB73-E44500714BA0}"/>
              </a:ext>
            </a:extLst>
          </p:cNvPr>
          <p:cNvGrpSpPr/>
          <p:nvPr/>
        </p:nvGrpSpPr>
        <p:grpSpPr>
          <a:xfrm>
            <a:off x="390525" y="2538766"/>
            <a:ext cx="11410950" cy="1231106"/>
            <a:chOff x="250171" y="1978392"/>
            <a:chExt cx="11410950" cy="1231106"/>
          </a:xfrm>
        </p:grpSpPr>
        <p:sp>
          <p:nvSpPr>
            <p:cNvPr id="5" name="文本框 4">
              <a:extLst>
                <a:ext uri="{FF2B5EF4-FFF2-40B4-BE49-F238E27FC236}">
                  <a16:creationId xmlns:a16="http://schemas.microsoft.com/office/drawing/2014/main" id="{A727D640-0D1D-4AE5-951A-5C9C2543A73B}"/>
                </a:ext>
              </a:extLst>
            </p:cNvPr>
            <p:cNvSpPr txBox="1"/>
            <p:nvPr/>
          </p:nvSpPr>
          <p:spPr>
            <a:xfrm>
              <a:off x="250171" y="2440057"/>
              <a:ext cx="11410950" cy="769441"/>
            </a:xfrm>
            <a:prstGeom prst="rect">
              <a:avLst/>
            </a:prstGeom>
            <a:noFill/>
          </p:spPr>
          <p:txBody>
            <a:bodyPr wrap="square" rtlCol="0">
              <a:spAutoFit/>
            </a:bodyPr>
            <a:lstStyle/>
            <a:p>
              <a:pPr algn="ctr"/>
              <a:r>
                <a:rPr lang="zh-CN" altLang="en-US" sz="4400" dirty="0">
                  <a:solidFill>
                    <a:srgbClr val="333333"/>
                  </a:solidFill>
                  <a:latin typeface="-apple-system"/>
                </a:rPr>
                <a:t>拥抱不完整：半</a:t>
              </a:r>
              <a:r>
                <a:rPr lang="en-US" altLang="zh-CN" sz="4400" dirty="0">
                  <a:solidFill>
                    <a:srgbClr val="333333"/>
                  </a:solidFill>
                  <a:latin typeface="-apple-system"/>
                </a:rPr>
                <a:t>/</a:t>
              </a:r>
              <a:r>
                <a:rPr lang="zh-CN" altLang="en-US" sz="4400" dirty="0">
                  <a:solidFill>
                    <a:srgbClr val="333333"/>
                  </a:solidFill>
                  <a:latin typeface="-apple-system"/>
                </a:rPr>
                <a:t>弱</a:t>
              </a:r>
              <a:r>
                <a:rPr lang="en-US" altLang="zh-CN" sz="4400" dirty="0">
                  <a:solidFill>
                    <a:srgbClr val="333333"/>
                  </a:solidFill>
                  <a:latin typeface="-apple-system"/>
                </a:rPr>
                <a:t>/</a:t>
              </a:r>
              <a:r>
                <a:rPr lang="zh-CN" altLang="en-US" sz="4400" dirty="0">
                  <a:solidFill>
                    <a:srgbClr val="333333"/>
                  </a:solidFill>
                  <a:latin typeface="-apple-system"/>
                </a:rPr>
                <a:t>自监督学习</a:t>
              </a: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6" y="2440057"/>
              <a:ext cx="184731" cy="369332"/>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842AC9B7-7313-4415-9D5E-2345DF47A43F}"/>
                </a:ext>
              </a:extLst>
            </p:cNvPr>
            <p:cNvSpPr txBox="1"/>
            <p:nvPr/>
          </p:nvSpPr>
          <p:spPr>
            <a:xfrm>
              <a:off x="2016470" y="1978392"/>
              <a:ext cx="1575352" cy="461665"/>
            </a:xfrm>
            <a:prstGeom prst="rect">
              <a:avLst/>
            </a:prstGeom>
            <a:noFill/>
          </p:spPr>
          <p:txBody>
            <a:bodyPr wrap="square">
              <a:spAutoFit/>
            </a:bodyPr>
            <a:lstStyle/>
            <a:p>
              <a:pPr algn="ctr">
                <a:spcBef>
                  <a:spcPts val="1000"/>
                </a:spcBef>
                <a:defRPr/>
              </a:pPr>
              <a:r>
                <a:rPr kumimoji="0" lang="en-US" altLang="zh-CN" sz="2400" b="0" i="0" u="none" strike="noStrike" kern="1200" cap="none" spc="0" normalizeH="0" baseline="0" noProof="0" dirty="0">
                  <a:ln>
                    <a:noFill/>
                  </a:ln>
                  <a:solidFill>
                    <a:srgbClr val="333333"/>
                  </a:solidFill>
                  <a:effectLst/>
                  <a:uLnTx/>
                  <a:uFillTx/>
                  <a:latin typeface="-apple-system"/>
                  <a:ea typeface="等线" panose="02010600030101010101" pitchFamily="2" charset="-122"/>
                  <a:cs typeface="+mn-cs"/>
                </a:rPr>
                <a:t>Next topic</a:t>
              </a:r>
            </a:p>
          </p:txBody>
        </p:sp>
      </p:grpSp>
    </p:spTree>
    <p:extLst>
      <p:ext uri="{BB962C8B-B14F-4D97-AF65-F5344CB8AC3E}">
        <p14:creationId xmlns:p14="http://schemas.microsoft.com/office/powerpoint/2010/main" val="259011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endParaRPr lang="zh-CN" altLang="en-US" dirty="0"/>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3416320" cy="523220"/>
          </a:xfrm>
          <a:prstGeom prst="rect">
            <a:avLst/>
          </a:prstGeom>
          <a:noFill/>
        </p:spPr>
        <p:txBody>
          <a:bodyPr wrap="none" rtlCol="0">
            <a:spAutoFit/>
          </a:bodyPr>
          <a:lstStyle/>
          <a:p>
            <a:r>
              <a:rPr lang="zh-CN" altLang="en-US" sz="2800" dirty="0"/>
              <a:t>图像理解的三个层次</a:t>
            </a:r>
          </a:p>
        </p:txBody>
      </p:sp>
      <p:pic>
        <p:nvPicPr>
          <p:cNvPr id="2050" name="Picture 2">
            <a:extLst>
              <a:ext uri="{FF2B5EF4-FFF2-40B4-BE49-F238E27FC236}">
                <a16:creationId xmlns:a16="http://schemas.microsoft.com/office/drawing/2014/main" id="{F03D84DF-236F-49B2-A808-D53DE2646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521"/>
            <a:ext cx="121920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261F374-B01D-4349-94EF-0DADA2167E6A}"/>
              </a:ext>
            </a:extLst>
          </p:cNvPr>
          <p:cNvSpPr txBox="1"/>
          <p:nvPr/>
        </p:nvSpPr>
        <p:spPr>
          <a:xfrm>
            <a:off x="1212980" y="4847467"/>
            <a:ext cx="1345240" cy="369332"/>
          </a:xfrm>
          <a:prstGeom prst="rect">
            <a:avLst/>
          </a:prstGeom>
          <a:noFill/>
        </p:spPr>
        <p:txBody>
          <a:bodyPr wrap="none" rtlCol="0">
            <a:spAutoFit/>
          </a:bodyPr>
          <a:lstStyle/>
          <a:p>
            <a:r>
              <a:rPr lang="en-US" altLang="zh-CN" dirty="0"/>
              <a:t>Image-wise</a:t>
            </a:r>
            <a:endParaRPr lang="zh-CN" altLang="en-US" dirty="0"/>
          </a:p>
        </p:txBody>
      </p:sp>
      <p:sp>
        <p:nvSpPr>
          <p:cNvPr id="15" name="文本框 14">
            <a:extLst>
              <a:ext uri="{FF2B5EF4-FFF2-40B4-BE49-F238E27FC236}">
                <a16:creationId xmlns:a16="http://schemas.microsoft.com/office/drawing/2014/main" id="{3880FC93-B76F-4EBD-8609-F8B9934F7F57}"/>
              </a:ext>
            </a:extLst>
          </p:cNvPr>
          <p:cNvSpPr txBox="1"/>
          <p:nvPr/>
        </p:nvSpPr>
        <p:spPr>
          <a:xfrm>
            <a:off x="5454480" y="4847467"/>
            <a:ext cx="1273105" cy="369332"/>
          </a:xfrm>
          <a:prstGeom prst="rect">
            <a:avLst/>
          </a:prstGeom>
          <a:noFill/>
        </p:spPr>
        <p:txBody>
          <a:bodyPr wrap="none" rtlCol="0">
            <a:spAutoFit/>
          </a:bodyPr>
          <a:lstStyle/>
          <a:p>
            <a:r>
              <a:rPr lang="en-US" altLang="zh-CN" dirty="0"/>
              <a:t>Patch-wise</a:t>
            </a:r>
            <a:endParaRPr lang="zh-CN" altLang="en-US" dirty="0"/>
          </a:p>
        </p:txBody>
      </p:sp>
      <p:sp>
        <p:nvSpPr>
          <p:cNvPr id="16" name="文本框 15">
            <a:extLst>
              <a:ext uri="{FF2B5EF4-FFF2-40B4-BE49-F238E27FC236}">
                <a16:creationId xmlns:a16="http://schemas.microsoft.com/office/drawing/2014/main" id="{70839D88-F257-4A34-8CC7-A0F473FF6812}"/>
              </a:ext>
            </a:extLst>
          </p:cNvPr>
          <p:cNvSpPr txBox="1"/>
          <p:nvPr/>
        </p:nvSpPr>
        <p:spPr>
          <a:xfrm>
            <a:off x="9623845" y="4847467"/>
            <a:ext cx="1175322" cy="369332"/>
          </a:xfrm>
          <a:prstGeom prst="rect">
            <a:avLst/>
          </a:prstGeom>
          <a:noFill/>
        </p:spPr>
        <p:txBody>
          <a:bodyPr wrap="none" rtlCol="0">
            <a:spAutoFit/>
          </a:bodyPr>
          <a:lstStyle/>
          <a:p>
            <a:r>
              <a:rPr lang="en-US" altLang="zh-CN" dirty="0"/>
              <a:t>Pixel-wise</a:t>
            </a:r>
            <a:endParaRPr lang="zh-CN" altLang="en-US" dirty="0"/>
          </a:p>
        </p:txBody>
      </p:sp>
      <p:sp>
        <p:nvSpPr>
          <p:cNvPr id="12" name="箭头: 右 11">
            <a:extLst>
              <a:ext uri="{FF2B5EF4-FFF2-40B4-BE49-F238E27FC236}">
                <a16:creationId xmlns:a16="http://schemas.microsoft.com/office/drawing/2014/main" id="{9729BF6F-B8E2-4FBD-A7B4-4A0098BD472B}"/>
              </a:ext>
            </a:extLst>
          </p:cNvPr>
          <p:cNvSpPr/>
          <p:nvPr/>
        </p:nvSpPr>
        <p:spPr>
          <a:xfrm>
            <a:off x="491412" y="4625651"/>
            <a:ext cx="11377127" cy="16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7E41980-662B-4125-8B7B-5ADF3EA9A4BE}"/>
              </a:ext>
            </a:extLst>
          </p:cNvPr>
          <p:cNvSpPr txBox="1"/>
          <p:nvPr/>
        </p:nvSpPr>
        <p:spPr>
          <a:xfrm>
            <a:off x="3536486" y="3985304"/>
            <a:ext cx="5109091" cy="584775"/>
          </a:xfrm>
          <a:prstGeom prst="rect">
            <a:avLst/>
          </a:prstGeom>
          <a:noFill/>
        </p:spPr>
        <p:txBody>
          <a:bodyPr wrap="none" rtlCol="0">
            <a:spAutoFit/>
          </a:bodyPr>
          <a:lstStyle/>
          <a:p>
            <a:r>
              <a:rPr lang="zh-CN" altLang="en-US" sz="3200" dirty="0"/>
              <a:t>任务所需监督信息逐渐增加</a:t>
            </a:r>
          </a:p>
        </p:txBody>
      </p:sp>
    </p:spTree>
    <p:extLst>
      <p:ext uri="{BB962C8B-B14F-4D97-AF65-F5344CB8AC3E}">
        <p14:creationId xmlns:p14="http://schemas.microsoft.com/office/powerpoint/2010/main" val="16015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grpSp>
        <p:nvGrpSpPr>
          <p:cNvPr id="3" name="组合 2">
            <a:extLst>
              <a:ext uri="{FF2B5EF4-FFF2-40B4-BE49-F238E27FC236}">
                <a16:creationId xmlns:a16="http://schemas.microsoft.com/office/drawing/2014/main" id="{E592419D-2304-4F81-B035-3C59D906A31A}"/>
              </a:ext>
            </a:extLst>
          </p:cNvPr>
          <p:cNvGrpSpPr/>
          <p:nvPr/>
        </p:nvGrpSpPr>
        <p:grpSpPr>
          <a:xfrm>
            <a:off x="5678451" y="391215"/>
            <a:ext cx="6310349" cy="6310349"/>
            <a:chOff x="5678451" y="391215"/>
            <a:chExt cx="6310349" cy="6310349"/>
          </a:xfrm>
        </p:grpSpPr>
        <p:sp>
          <p:nvSpPr>
            <p:cNvPr id="5" name="椭圆 4">
              <a:extLst>
                <a:ext uri="{FF2B5EF4-FFF2-40B4-BE49-F238E27FC236}">
                  <a16:creationId xmlns:a16="http://schemas.microsoft.com/office/drawing/2014/main" id="{F0F202E0-DB7B-4611-9FCD-7EE3B04B181C}"/>
                </a:ext>
              </a:extLst>
            </p:cNvPr>
            <p:cNvSpPr/>
            <p:nvPr/>
          </p:nvSpPr>
          <p:spPr>
            <a:xfrm>
              <a:off x="5678451" y="39121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C3BD524-14CF-47EA-8075-D7725E97EEB9}"/>
                </a:ext>
              </a:extLst>
            </p:cNvPr>
            <p:cNvSpPr txBox="1"/>
            <p:nvPr/>
          </p:nvSpPr>
          <p:spPr>
            <a:xfrm>
              <a:off x="9696450" y="1319154"/>
              <a:ext cx="1375698" cy="369332"/>
            </a:xfrm>
            <a:prstGeom prst="rect">
              <a:avLst/>
            </a:prstGeom>
            <a:noFill/>
          </p:spPr>
          <p:txBody>
            <a:bodyPr wrap="none" rtlCol="0">
              <a:spAutoFit/>
            </a:bodyPr>
            <a:lstStyle/>
            <a:p>
              <a:pPr algn="ctr"/>
              <a:r>
                <a:rPr lang="en-US" altLang="zh-CN" b="1" dirty="0"/>
                <a:t>All features</a:t>
              </a:r>
              <a:endParaRPr lang="zh-CN" altLang="en-US" b="1" dirty="0"/>
            </a:p>
          </p:txBody>
        </p:sp>
      </p:grpSp>
      <p:grpSp>
        <p:nvGrpSpPr>
          <p:cNvPr id="2" name="组合 1">
            <a:extLst>
              <a:ext uri="{FF2B5EF4-FFF2-40B4-BE49-F238E27FC236}">
                <a16:creationId xmlns:a16="http://schemas.microsoft.com/office/drawing/2014/main" id="{1708A17C-AD6E-4D83-BFBE-B885E063CB1D}"/>
              </a:ext>
            </a:extLst>
          </p:cNvPr>
          <p:cNvGrpSpPr/>
          <p:nvPr/>
        </p:nvGrpSpPr>
        <p:grpSpPr>
          <a:xfrm>
            <a:off x="5897525" y="1588189"/>
            <a:ext cx="4913350" cy="4913350"/>
            <a:chOff x="5897525" y="1588189"/>
            <a:chExt cx="4913350" cy="4913350"/>
          </a:xfrm>
        </p:grpSpPr>
        <p:sp>
          <p:nvSpPr>
            <p:cNvPr id="9" name="椭圆 8">
              <a:extLst>
                <a:ext uri="{FF2B5EF4-FFF2-40B4-BE49-F238E27FC236}">
                  <a16:creationId xmlns:a16="http://schemas.microsoft.com/office/drawing/2014/main" id="{DC7DA194-595A-4563-8C28-C06FF8660B33}"/>
                </a:ext>
              </a:extLst>
            </p:cNvPr>
            <p:cNvSpPr/>
            <p:nvPr/>
          </p:nvSpPr>
          <p:spPr>
            <a:xfrm>
              <a:off x="5897525" y="158818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255A6DF-9270-4F96-9C6C-82802D156911}"/>
                </a:ext>
              </a:extLst>
            </p:cNvPr>
            <p:cNvSpPr txBox="1"/>
            <p:nvPr/>
          </p:nvSpPr>
          <p:spPr>
            <a:xfrm>
              <a:off x="8012870" y="2869011"/>
              <a:ext cx="2533066" cy="369332"/>
            </a:xfrm>
            <a:prstGeom prst="rect">
              <a:avLst/>
            </a:prstGeom>
            <a:noFill/>
          </p:spPr>
          <p:txBody>
            <a:bodyPr wrap="none" rtlCol="0">
              <a:spAutoFit/>
            </a:bodyPr>
            <a:lstStyle/>
            <a:p>
              <a:pPr algn="ctr"/>
              <a:r>
                <a:rPr lang="en-US" altLang="zh-CN" b="1" dirty="0"/>
                <a:t>Classification features</a:t>
              </a:r>
              <a:endParaRPr lang="zh-CN" altLang="en-US" b="1" dirty="0"/>
            </a:p>
          </p:txBody>
        </p:sp>
      </p:grpSp>
      <p:grpSp>
        <p:nvGrpSpPr>
          <p:cNvPr id="16" name="组合 15">
            <a:extLst>
              <a:ext uri="{FF2B5EF4-FFF2-40B4-BE49-F238E27FC236}">
                <a16:creationId xmlns:a16="http://schemas.microsoft.com/office/drawing/2014/main" id="{84E2D673-1AF8-4848-BBA4-47D224354233}"/>
              </a:ext>
            </a:extLst>
          </p:cNvPr>
          <p:cNvGrpSpPr/>
          <p:nvPr/>
        </p:nvGrpSpPr>
        <p:grpSpPr>
          <a:xfrm>
            <a:off x="7191326" y="3586971"/>
            <a:ext cx="2884536" cy="2884536"/>
            <a:chOff x="7191326" y="3586971"/>
            <a:chExt cx="2884536" cy="2884536"/>
          </a:xfrm>
        </p:grpSpPr>
        <p:sp>
          <p:nvSpPr>
            <p:cNvPr id="14" name="椭圆 13">
              <a:extLst>
                <a:ext uri="{FF2B5EF4-FFF2-40B4-BE49-F238E27FC236}">
                  <a16:creationId xmlns:a16="http://schemas.microsoft.com/office/drawing/2014/main" id="{A95F75BC-5344-4FAF-B85B-84446E513CB4}"/>
                </a:ext>
              </a:extLst>
            </p:cNvPr>
            <p:cNvSpPr/>
            <p:nvPr/>
          </p:nvSpPr>
          <p:spPr>
            <a:xfrm>
              <a:off x="7191326" y="3586971"/>
              <a:ext cx="2884536" cy="2884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2D9EF8C-8AF6-482C-841C-09C9C1730B56}"/>
                </a:ext>
              </a:extLst>
            </p:cNvPr>
            <p:cNvSpPr txBox="1"/>
            <p:nvPr/>
          </p:nvSpPr>
          <p:spPr>
            <a:xfrm>
              <a:off x="7329578" y="4844573"/>
              <a:ext cx="2569934" cy="369332"/>
            </a:xfrm>
            <a:prstGeom prst="rect">
              <a:avLst/>
            </a:prstGeom>
            <a:noFill/>
          </p:spPr>
          <p:txBody>
            <a:bodyPr wrap="none" rtlCol="0">
              <a:spAutoFit/>
            </a:bodyPr>
            <a:lstStyle/>
            <a:p>
              <a:pPr algn="ctr"/>
              <a:r>
                <a:rPr lang="en-US" altLang="zh-CN" b="1" dirty="0"/>
                <a:t>Segmentation features</a:t>
              </a:r>
              <a:endParaRPr lang="zh-CN" altLang="en-US" b="1" dirty="0"/>
            </a:p>
          </p:txBody>
        </p:sp>
      </p:grpSp>
      <p:pic>
        <p:nvPicPr>
          <p:cNvPr id="3076" name="Picture 4">
            <a:extLst>
              <a:ext uri="{FF2B5EF4-FFF2-40B4-BE49-F238E27FC236}">
                <a16:creationId xmlns:a16="http://schemas.microsoft.com/office/drawing/2014/main" id="{2D89F5CB-5FA6-4AFB-ACE1-30418CE32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51" y="1032152"/>
            <a:ext cx="4762500" cy="47529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8084264" cy="523220"/>
          </a:xfrm>
          <a:prstGeom prst="rect">
            <a:avLst/>
          </a:prstGeom>
          <a:noFill/>
        </p:spPr>
        <p:txBody>
          <a:bodyPr wrap="none" rtlCol="0">
            <a:spAutoFit/>
          </a:bodyPr>
          <a:lstStyle/>
          <a:p>
            <a:r>
              <a:rPr lang="zh-CN" altLang="en-US" sz="2800" dirty="0"/>
              <a:t>从特征的角度思考：监督信息的增多带来了什么？</a:t>
            </a:r>
          </a:p>
        </p:txBody>
      </p:sp>
    </p:spTree>
    <p:extLst>
      <p:ext uri="{BB962C8B-B14F-4D97-AF65-F5344CB8AC3E}">
        <p14:creationId xmlns:p14="http://schemas.microsoft.com/office/powerpoint/2010/main" val="353430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grpSp>
        <p:nvGrpSpPr>
          <p:cNvPr id="3" name="组合 2">
            <a:extLst>
              <a:ext uri="{FF2B5EF4-FFF2-40B4-BE49-F238E27FC236}">
                <a16:creationId xmlns:a16="http://schemas.microsoft.com/office/drawing/2014/main" id="{E592419D-2304-4F81-B035-3C59D906A31A}"/>
              </a:ext>
            </a:extLst>
          </p:cNvPr>
          <p:cNvGrpSpPr/>
          <p:nvPr/>
        </p:nvGrpSpPr>
        <p:grpSpPr>
          <a:xfrm>
            <a:off x="5678451" y="391215"/>
            <a:ext cx="6310349" cy="6310349"/>
            <a:chOff x="5678451" y="391215"/>
            <a:chExt cx="6310349" cy="6310349"/>
          </a:xfrm>
        </p:grpSpPr>
        <p:sp>
          <p:nvSpPr>
            <p:cNvPr id="5" name="椭圆 4">
              <a:extLst>
                <a:ext uri="{FF2B5EF4-FFF2-40B4-BE49-F238E27FC236}">
                  <a16:creationId xmlns:a16="http://schemas.microsoft.com/office/drawing/2014/main" id="{F0F202E0-DB7B-4611-9FCD-7EE3B04B181C}"/>
                </a:ext>
              </a:extLst>
            </p:cNvPr>
            <p:cNvSpPr/>
            <p:nvPr/>
          </p:nvSpPr>
          <p:spPr>
            <a:xfrm>
              <a:off x="5678451" y="39121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C3BD524-14CF-47EA-8075-D7725E97EEB9}"/>
                </a:ext>
              </a:extLst>
            </p:cNvPr>
            <p:cNvSpPr txBox="1"/>
            <p:nvPr/>
          </p:nvSpPr>
          <p:spPr>
            <a:xfrm>
              <a:off x="9696450" y="1319154"/>
              <a:ext cx="1375698" cy="369332"/>
            </a:xfrm>
            <a:prstGeom prst="rect">
              <a:avLst/>
            </a:prstGeom>
            <a:noFill/>
          </p:spPr>
          <p:txBody>
            <a:bodyPr wrap="none" rtlCol="0">
              <a:spAutoFit/>
            </a:bodyPr>
            <a:lstStyle/>
            <a:p>
              <a:pPr algn="ctr"/>
              <a:r>
                <a:rPr lang="en-US" altLang="zh-CN" b="1" dirty="0"/>
                <a:t>All features</a:t>
              </a:r>
              <a:endParaRPr lang="zh-CN" altLang="en-US" b="1" dirty="0"/>
            </a:p>
          </p:txBody>
        </p:sp>
      </p:grpSp>
      <p:grpSp>
        <p:nvGrpSpPr>
          <p:cNvPr id="2" name="组合 1">
            <a:extLst>
              <a:ext uri="{FF2B5EF4-FFF2-40B4-BE49-F238E27FC236}">
                <a16:creationId xmlns:a16="http://schemas.microsoft.com/office/drawing/2014/main" id="{1708A17C-AD6E-4D83-BFBE-B885E063CB1D}"/>
              </a:ext>
            </a:extLst>
          </p:cNvPr>
          <p:cNvGrpSpPr/>
          <p:nvPr/>
        </p:nvGrpSpPr>
        <p:grpSpPr>
          <a:xfrm>
            <a:off x="5897525" y="1588189"/>
            <a:ext cx="4913350" cy="4913350"/>
            <a:chOff x="5897525" y="1588189"/>
            <a:chExt cx="4913350" cy="4913350"/>
          </a:xfrm>
        </p:grpSpPr>
        <p:sp>
          <p:nvSpPr>
            <p:cNvPr id="9" name="椭圆 8">
              <a:extLst>
                <a:ext uri="{FF2B5EF4-FFF2-40B4-BE49-F238E27FC236}">
                  <a16:creationId xmlns:a16="http://schemas.microsoft.com/office/drawing/2014/main" id="{DC7DA194-595A-4563-8C28-C06FF8660B33}"/>
                </a:ext>
              </a:extLst>
            </p:cNvPr>
            <p:cNvSpPr/>
            <p:nvPr/>
          </p:nvSpPr>
          <p:spPr>
            <a:xfrm>
              <a:off x="5897525" y="158818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255A6DF-9270-4F96-9C6C-82802D156911}"/>
                </a:ext>
              </a:extLst>
            </p:cNvPr>
            <p:cNvSpPr txBox="1"/>
            <p:nvPr/>
          </p:nvSpPr>
          <p:spPr>
            <a:xfrm>
              <a:off x="8012870" y="2869011"/>
              <a:ext cx="2533066" cy="369332"/>
            </a:xfrm>
            <a:prstGeom prst="rect">
              <a:avLst/>
            </a:prstGeom>
            <a:noFill/>
          </p:spPr>
          <p:txBody>
            <a:bodyPr wrap="none" rtlCol="0">
              <a:spAutoFit/>
            </a:bodyPr>
            <a:lstStyle/>
            <a:p>
              <a:pPr algn="ctr"/>
              <a:r>
                <a:rPr lang="en-US" altLang="zh-CN" b="1" dirty="0"/>
                <a:t>Classification features</a:t>
              </a:r>
              <a:endParaRPr lang="zh-CN" altLang="en-US" b="1" dirty="0"/>
            </a:p>
          </p:txBody>
        </p:sp>
      </p:grpSp>
      <p:grpSp>
        <p:nvGrpSpPr>
          <p:cNvPr id="16" name="组合 15">
            <a:extLst>
              <a:ext uri="{FF2B5EF4-FFF2-40B4-BE49-F238E27FC236}">
                <a16:creationId xmlns:a16="http://schemas.microsoft.com/office/drawing/2014/main" id="{84E2D673-1AF8-4848-BBA4-47D224354233}"/>
              </a:ext>
            </a:extLst>
          </p:cNvPr>
          <p:cNvGrpSpPr/>
          <p:nvPr/>
        </p:nvGrpSpPr>
        <p:grpSpPr>
          <a:xfrm>
            <a:off x="7191326" y="3586971"/>
            <a:ext cx="2884536" cy="2884536"/>
            <a:chOff x="7191326" y="3586971"/>
            <a:chExt cx="2884536" cy="2884536"/>
          </a:xfrm>
        </p:grpSpPr>
        <p:sp>
          <p:nvSpPr>
            <p:cNvPr id="14" name="椭圆 13">
              <a:extLst>
                <a:ext uri="{FF2B5EF4-FFF2-40B4-BE49-F238E27FC236}">
                  <a16:creationId xmlns:a16="http://schemas.microsoft.com/office/drawing/2014/main" id="{A95F75BC-5344-4FAF-B85B-84446E513CB4}"/>
                </a:ext>
              </a:extLst>
            </p:cNvPr>
            <p:cNvSpPr/>
            <p:nvPr/>
          </p:nvSpPr>
          <p:spPr>
            <a:xfrm>
              <a:off x="7191326" y="3586971"/>
              <a:ext cx="2884536" cy="2884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2D9EF8C-8AF6-482C-841C-09C9C1730B56}"/>
                </a:ext>
              </a:extLst>
            </p:cNvPr>
            <p:cNvSpPr txBox="1"/>
            <p:nvPr/>
          </p:nvSpPr>
          <p:spPr>
            <a:xfrm>
              <a:off x="7329578" y="4844573"/>
              <a:ext cx="2569934" cy="369332"/>
            </a:xfrm>
            <a:prstGeom prst="rect">
              <a:avLst/>
            </a:prstGeom>
            <a:noFill/>
          </p:spPr>
          <p:txBody>
            <a:bodyPr wrap="none" rtlCol="0">
              <a:spAutoFit/>
            </a:bodyPr>
            <a:lstStyle/>
            <a:p>
              <a:pPr algn="ctr"/>
              <a:r>
                <a:rPr lang="en-US" altLang="zh-CN" b="1" dirty="0"/>
                <a:t>Segmentation features</a:t>
              </a:r>
              <a:endParaRPr lang="zh-CN" altLang="en-US" b="1" dirty="0"/>
            </a:p>
          </p:txBody>
        </p:sp>
      </p:grpSp>
      <p:cxnSp>
        <p:nvCxnSpPr>
          <p:cNvPr id="18" name="直接箭头连接符 17">
            <a:extLst>
              <a:ext uri="{FF2B5EF4-FFF2-40B4-BE49-F238E27FC236}">
                <a16:creationId xmlns:a16="http://schemas.microsoft.com/office/drawing/2014/main" id="{19A78B75-CDE2-4182-B56A-2A2CBD9560EB}"/>
              </a:ext>
            </a:extLst>
          </p:cNvPr>
          <p:cNvCxnSpPr>
            <a:stCxn id="9" idx="1"/>
            <a:endCxn id="14" idx="1"/>
          </p:cNvCxnSpPr>
          <p:nvPr/>
        </p:nvCxnSpPr>
        <p:spPr>
          <a:xfrm>
            <a:off x="6617068" y="2307732"/>
            <a:ext cx="996689" cy="1701670"/>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0" name="直接箭头连接符 19">
            <a:extLst>
              <a:ext uri="{FF2B5EF4-FFF2-40B4-BE49-F238E27FC236}">
                <a16:creationId xmlns:a16="http://schemas.microsoft.com/office/drawing/2014/main" id="{ECDDE393-7934-405A-A71E-9F6A60929524}"/>
              </a:ext>
            </a:extLst>
          </p:cNvPr>
          <p:cNvCxnSpPr>
            <a:stCxn id="9" idx="0"/>
            <a:endCxn id="14" idx="0"/>
          </p:cNvCxnSpPr>
          <p:nvPr/>
        </p:nvCxnSpPr>
        <p:spPr>
          <a:xfrm>
            <a:off x="8354200" y="1588189"/>
            <a:ext cx="279394" cy="1998782"/>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2" name="直接箭头连接符 21">
            <a:extLst>
              <a:ext uri="{FF2B5EF4-FFF2-40B4-BE49-F238E27FC236}">
                <a16:creationId xmlns:a16="http://schemas.microsoft.com/office/drawing/2014/main" id="{873B60B4-FC7F-438B-A9FC-3F874E9B5D17}"/>
              </a:ext>
            </a:extLst>
          </p:cNvPr>
          <p:cNvCxnSpPr>
            <a:stCxn id="9" idx="2"/>
            <a:endCxn id="14" idx="2"/>
          </p:cNvCxnSpPr>
          <p:nvPr/>
        </p:nvCxnSpPr>
        <p:spPr>
          <a:xfrm>
            <a:off x="5897525" y="4044864"/>
            <a:ext cx="1293801" cy="984375"/>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4" name="直接箭头连接符 23">
            <a:extLst>
              <a:ext uri="{FF2B5EF4-FFF2-40B4-BE49-F238E27FC236}">
                <a16:creationId xmlns:a16="http://schemas.microsoft.com/office/drawing/2014/main" id="{A44EC7F5-D3E3-44D5-9146-F24697D4BCA0}"/>
              </a:ext>
            </a:extLst>
          </p:cNvPr>
          <p:cNvCxnSpPr>
            <a:stCxn id="9" idx="7"/>
            <a:endCxn id="14" idx="7"/>
          </p:cNvCxnSpPr>
          <p:nvPr/>
        </p:nvCxnSpPr>
        <p:spPr>
          <a:xfrm flipH="1">
            <a:off x="9653431" y="2307732"/>
            <a:ext cx="437901" cy="1701670"/>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6" name="直接箭头连接符 25">
            <a:extLst>
              <a:ext uri="{FF2B5EF4-FFF2-40B4-BE49-F238E27FC236}">
                <a16:creationId xmlns:a16="http://schemas.microsoft.com/office/drawing/2014/main" id="{F40F3B6E-6585-42F6-B6D1-E4C8BA62E27A}"/>
              </a:ext>
            </a:extLst>
          </p:cNvPr>
          <p:cNvCxnSpPr>
            <a:stCxn id="9" idx="6"/>
            <a:endCxn id="14" idx="6"/>
          </p:cNvCxnSpPr>
          <p:nvPr/>
        </p:nvCxnSpPr>
        <p:spPr>
          <a:xfrm flipH="1">
            <a:off x="10075862" y="4044864"/>
            <a:ext cx="735013" cy="984375"/>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8" name="直接箭头连接符 27">
            <a:extLst>
              <a:ext uri="{FF2B5EF4-FFF2-40B4-BE49-F238E27FC236}">
                <a16:creationId xmlns:a16="http://schemas.microsoft.com/office/drawing/2014/main" id="{CBBE4C5D-1211-4FBF-B13A-ACFE750E90F3}"/>
              </a:ext>
            </a:extLst>
          </p:cNvPr>
          <p:cNvCxnSpPr>
            <a:stCxn id="9" idx="3"/>
          </p:cNvCxnSpPr>
          <p:nvPr/>
        </p:nvCxnSpPr>
        <p:spPr>
          <a:xfrm>
            <a:off x="6617068" y="5781996"/>
            <a:ext cx="996689" cy="327368"/>
          </a:xfrm>
          <a:prstGeom prst="straightConnector1">
            <a:avLst/>
          </a:prstGeom>
          <a:ln w="28575">
            <a:solidFill>
              <a:schemeClr val="accent6"/>
            </a:solidFill>
            <a:prstDash val="sysDash"/>
            <a:tailEnd type="arrow"/>
          </a:ln>
        </p:spPr>
        <p:style>
          <a:lnRef idx="1">
            <a:schemeClr val="accent4"/>
          </a:lnRef>
          <a:fillRef idx="0">
            <a:schemeClr val="accent4"/>
          </a:fillRef>
          <a:effectRef idx="0">
            <a:schemeClr val="accent4"/>
          </a:effectRef>
          <a:fontRef idx="minor">
            <a:schemeClr val="tx1"/>
          </a:fontRef>
        </p:style>
      </p:cxn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8443337" cy="523220"/>
          </a:xfrm>
          <a:prstGeom prst="rect">
            <a:avLst/>
          </a:prstGeom>
          <a:noFill/>
        </p:spPr>
        <p:txBody>
          <a:bodyPr wrap="none" rtlCol="0">
            <a:spAutoFit/>
          </a:bodyPr>
          <a:lstStyle/>
          <a:p>
            <a:r>
              <a:rPr lang="zh-CN" altLang="en-US" sz="2800" dirty="0"/>
              <a:t>当监督信息不足以使模型实现任务关注特征提取时：</a:t>
            </a:r>
          </a:p>
        </p:txBody>
      </p:sp>
      <p:sp>
        <p:nvSpPr>
          <p:cNvPr id="8" name="文本框 7">
            <a:extLst>
              <a:ext uri="{FF2B5EF4-FFF2-40B4-BE49-F238E27FC236}">
                <a16:creationId xmlns:a16="http://schemas.microsoft.com/office/drawing/2014/main" id="{3DAB2F51-DF4B-4739-867D-C9717D78A96E}"/>
              </a:ext>
            </a:extLst>
          </p:cNvPr>
          <p:cNvSpPr txBox="1"/>
          <p:nvPr/>
        </p:nvSpPr>
        <p:spPr>
          <a:xfrm>
            <a:off x="301336" y="3238343"/>
            <a:ext cx="4801314" cy="461665"/>
          </a:xfrm>
          <a:prstGeom prst="rect">
            <a:avLst/>
          </a:prstGeom>
          <a:noFill/>
        </p:spPr>
        <p:txBody>
          <a:bodyPr wrap="none" rtlCol="0">
            <a:spAutoFit/>
          </a:bodyPr>
          <a:lstStyle/>
          <a:p>
            <a:r>
              <a:rPr lang="zh-CN" altLang="en-US" sz="2400" dirty="0"/>
              <a:t>通过人工设计的规则缩小特征边界</a:t>
            </a:r>
          </a:p>
        </p:txBody>
      </p:sp>
      <p:sp>
        <p:nvSpPr>
          <p:cNvPr id="23" name="文本框 22">
            <a:extLst>
              <a:ext uri="{FF2B5EF4-FFF2-40B4-BE49-F238E27FC236}">
                <a16:creationId xmlns:a16="http://schemas.microsoft.com/office/drawing/2014/main" id="{FC981CB5-C062-4D7D-94E7-2DF16B2E80B0}"/>
              </a:ext>
            </a:extLst>
          </p:cNvPr>
          <p:cNvSpPr txBox="1"/>
          <p:nvPr/>
        </p:nvSpPr>
        <p:spPr>
          <a:xfrm>
            <a:off x="82550" y="5640510"/>
            <a:ext cx="6698031" cy="830997"/>
          </a:xfrm>
          <a:prstGeom prst="rect">
            <a:avLst/>
          </a:prstGeom>
          <a:noFill/>
        </p:spPr>
        <p:txBody>
          <a:bodyPr wrap="square">
            <a:spAutoFit/>
          </a:bodyPr>
          <a:lstStyle/>
          <a:p>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[1] </a:t>
            </a:r>
            <a:r>
              <a:rPr lang="en-US" altLang="zh-CN" sz="1200"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Berthelot, D. , </a:t>
            </a:r>
            <a:r>
              <a:rPr lang="en-US" altLang="zh-CN" sz="1200" b="0"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Carlini</a:t>
            </a:r>
            <a:r>
              <a:rPr lang="en-US" altLang="zh-CN" sz="1200"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 N. , Goodfellow, I. , </a:t>
            </a:r>
            <a:r>
              <a:rPr lang="en-US" altLang="zh-CN" sz="1200" b="0"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Papernot</a:t>
            </a:r>
            <a:r>
              <a:rPr lang="en-US" altLang="zh-CN" sz="1200"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 N. , Oliver, A. , &amp; </a:t>
            </a:r>
            <a:r>
              <a:rPr lang="en-US" altLang="zh-CN" sz="1200" b="0" i="0" dirty="0" err="1">
                <a:solidFill>
                  <a:schemeClr val="tx1">
                    <a:lumMod val="50000"/>
                    <a:lumOff val="50000"/>
                  </a:schemeClr>
                </a:solidFill>
                <a:effectLst/>
                <a:latin typeface="Microsoft YaHei" panose="020B0503020204020204" pitchFamily="34" charset="-122"/>
                <a:ea typeface="Microsoft YaHei" panose="020B0503020204020204" pitchFamily="34" charset="-122"/>
              </a:rPr>
              <a:t>Raffel</a:t>
            </a:r>
            <a:r>
              <a:rPr lang="en-US" altLang="zh-CN" sz="1200" b="0" i="0" dirty="0">
                <a:solidFill>
                  <a:schemeClr val="tx1">
                    <a:lumMod val="50000"/>
                    <a:lumOff val="50000"/>
                  </a:schemeClr>
                </a:solidFill>
                <a:effectLst/>
                <a:latin typeface="Microsoft YaHei" panose="020B0503020204020204" pitchFamily="34" charset="-122"/>
                <a:ea typeface="Microsoft YaHei" panose="020B0503020204020204" pitchFamily="34" charset="-122"/>
              </a:rPr>
              <a:t>, C. .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(2019). </a:t>
            </a:r>
            <a:r>
              <a:rPr lang="en-US" altLang="zh-CN" sz="1200" dirty="0" err="1">
                <a:solidFill>
                  <a:schemeClr val="tx1">
                    <a:lumMod val="50000"/>
                    <a:lumOff val="50000"/>
                  </a:schemeClr>
                </a:solidFill>
                <a:latin typeface="Microsoft YaHei" panose="020B0503020204020204" pitchFamily="34" charset="-122"/>
                <a:ea typeface="Microsoft YaHei" panose="020B0503020204020204" pitchFamily="34" charset="-122"/>
              </a:rPr>
              <a:t>Mixmatch</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 a holistic approach to semi-supervised learning.</a:t>
            </a:r>
          </a:p>
          <a:p>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[2] Yan, Z., Liang, J., Pan, W., Li, J., &amp; Zhang, C. (2017). Weakly-and semi-supervised object detection with expectation-maximization algorithm. </a:t>
            </a:r>
            <a:r>
              <a:rPr lang="en-US" altLang="zh-CN" sz="1200" dirty="0" err="1">
                <a:solidFill>
                  <a:schemeClr val="tx1">
                    <a:lumMod val="50000"/>
                    <a:lumOff val="50000"/>
                  </a:schemeClr>
                </a:solidFill>
                <a:latin typeface="Microsoft YaHei" panose="020B0503020204020204" pitchFamily="34" charset="-122"/>
                <a:ea typeface="Microsoft YaHei" panose="020B0503020204020204" pitchFamily="34" charset="-122"/>
              </a:rPr>
              <a:t>arXiv</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 preprint arXiv:1702.08740.</a:t>
            </a:r>
            <a:endPar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730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2970685" cy="523220"/>
          </a:xfrm>
          <a:prstGeom prst="rect">
            <a:avLst/>
          </a:prstGeom>
          <a:noFill/>
        </p:spPr>
        <p:txBody>
          <a:bodyPr wrap="none" rtlCol="0">
            <a:spAutoFit/>
          </a:bodyPr>
          <a:lstStyle/>
          <a:p>
            <a:r>
              <a:rPr lang="zh-CN" altLang="en-US" sz="2800" dirty="0"/>
              <a:t>半</a:t>
            </a:r>
            <a:r>
              <a:rPr lang="en-US" altLang="zh-CN" sz="2800" dirty="0"/>
              <a:t>/</a:t>
            </a:r>
            <a:r>
              <a:rPr lang="zh-CN" altLang="en-US" sz="2800" dirty="0"/>
              <a:t>弱</a:t>
            </a:r>
            <a:r>
              <a:rPr lang="en-US" altLang="zh-CN" sz="2800" dirty="0"/>
              <a:t>/</a:t>
            </a:r>
            <a:r>
              <a:rPr lang="zh-CN" altLang="en-US" sz="2800" dirty="0"/>
              <a:t>自监督学习</a:t>
            </a:r>
          </a:p>
        </p:txBody>
      </p:sp>
      <p:sp>
        <p:nvSpPr>
          <p:cNvPr id="2" name="文本框 1">
            <a:extLst>
              <a:ext uri="{FF2B5EF4-FFF2-40B4-BE49-F238E27FC236}">
                <a16:creationId xmlns:a16="http://schemas.microsoft.com/office/drawing/2014/main" id="{B4C20AD6-EE31-435B-B323-8B6DAEE6C437}"/>
              </a:ext>
            </a:extLst>
          </p:cNvPr>
          <p:cNvSpPr txBox="1"/>
          <p:nvPr/>
        </p:nvSpPr>
        <p:spPr>
          <a:xfrm>
            <a:off x="124842" y="5221267"/>
            <a:ext cx="4232249" cy="369332"/>
          </a:xfrm>
          <a:prstGeom prst="rect">
            <a:avLst/>
          </a:prstGeom>
          <a:noFill/>
        </p:spPr>
        <p:txBody>
          <a:bodyPr wrap="none" rtlCol="0">
            <a:spAutoFit/>
          </a:bodyPr>
          <a:lstStyle/>
          <a:p>
            <a:r>
              <a:rPr lang="zh-CN" altLang="en-US" dirty="0"/>
              <a:t>低级的监督：</a:t>
            </a:r>
            <a:r>
              <a:rPr lang="en-US" altLang="zh-CN" dirty="0"/>
              <a:t>e.g.</a:t>
            </a:r>
            <a:r>
              <a:rPr lang="zh-CN" altLang="en-US" dirty="0"/>
              <a:t>分类标签训练分割任务</a:t>
            </a:r>
          </a:p>
        </p:txBody>
      </p:sp>
      <p:grpSp>
        <p:nvGrpSpPr>
          <p:cNvPr id="81" name="组合 80">
            <a:extLst>
              <a:ext uri="{FF2B5EF4-FFF2-40B4-BE49-F238E27FC236}">
                <a16:creationId xmlns:a16="http://schemas.microsoft.com/office/drawing/2014/main" id="{F49E8976-2C08-443B-9D6E-908681179FC6}"/>
              </a:ext>
            </a:extLst>
          </p:cNvPr>
          <p:cNvGrpSpPr/>
          <p:nvPr/>
        </p:nvGrpSpPr>
        <p:grpSpPr>
          <a:xfrm>
            <a:off x="287301" y="1458015"/>
            <a:ext cx="3406085" cy="3406085"/>
            <a:chOff x="287301" y="1458015"/>
            <a:chExt cx="3406085" cy="3406085"/>
          </a:xfrm>
        </p:grpSpPr>
        <p:grpSp>
          <p:nvGrpSpPr>
            <p:cNvPr id="12" name="组合 11">
              <a:extLst>
                <a:ext uri="{FF2B5EF4-FFF2-40B4-BE49-F238E27FC236}">
                  <a16:creationId xmlns:a16="http://schemas.microsoft.com/office/drawing/2014/main" id="{32B8EADC-5239-415A-B286-E7472CCA031D}"/>
                </a:ext>
              </a:extLst>
            </p:cNvPr>
            <p:cNvGrpSpPr/>
            <p:nvPr/>
          </p:nvGrpSpPr>
          <p:grpSpPr>
            <a:xfrm>
              <a:off x="287301" y="1458015"/>
              <a:ext cx="3406085" cy="3406085"/>
              <a:chOff x="5678451" y="391215"/>
              <a:chExt cx="6310349" cy="6310349"/>
            </a:xfrm>
          </p:grpSpPr>
          <p:sp>
            <p:nvSpPr>
              <p:cNvPr id="13" name="椭圆 12">
                <a:extLst>
                  <a:ext uri="{FF2B5EF4-FFF2-40B4-BE49-F238E27FC236}">
                    <a16:creationId xmlns:a16="http://schemas.microsoft.com/office/drawing/2014/main" id="{9AB94C6D-51F3-45C4-B0B1-A754F521BD8F}"/>
                  </a:ext>
                </a:extLst>
              </p:cNvPr>
              <p:cNvSpPr/>
              <p:nvPr/>
            </p:nvSpPr>
            <p:spPr>
              <a:xfrm>
                <a:off x="5678451" y="39121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636B9F8-9999-4220-BC6A-D090143EBD7E}"/>
                  </a:ext>
                </a:extLst>
              </p:cNvPr>
              <p:cNvSpPr txBox="1"/>
              <p:nvPr/>
            </p:nvSpPr>
            <p:spPr>
              <a:xfrm>
                <a:off x="8833625" y="806520"/>
                <a:ext cx="1375698" cy="369331"/>
              </a:xfrm>
              <a:prstGeom prst="rect">
                <a:avLst/>
              </a:prstGeom>
              <a:noFill/>
            </p:spPr>
            <p:txBody>
              <a:bodyPr wrap="none" rtlCol="0">
                <a:spAutoFit/>
              </a:bodyPr>
              <a:lstStyle/>
              <a:p>
                <a:pPr algn="ctr"/>
                <a:r>
                  <a:rPr lang="en-US" altLang="zh-CN" b="1" dirty="0"/>
                  <a:t>All features</a:t>
                </a:r>
                <a:endParaRPr lang="zh-CN" altLang="en-US" b="1" dirty="0"/>
              </a:p>
            </p:txBody>
          </p:sp>
        </p:grpSp>
        <p:grpSp>
          <p:nvGrpSpPr>
            <p:cNvPr id="23" name="组合 22">
              <a:extLst>
                <a:ext uri="{FF2B5EF4-FFF2-40B4-BE49-F238E27FC236}">
                  <a16:creationId xmlns:a16="http://schemas.microsoft.com/office/drawing/2014/main" id="{328F65F3-BD3E-4F1C-A4D7-D8E91C214786}"/>
                </a:ext>
              </a:extLst>
            </p:cNvPr>
            <p:cNvGrpSpPr/>
            <p:nvPr/>
          </p:nvGrpSpPr>
          <p:grpSpPr>
            <a:xfrm>
              <a:off x="474157" y="2160079"/>
              <a:ext cx="2652038" cy="2652038"/>
              <a:chOff x="5897525" y="1588189"/>
              <a:chExt cx="4913350" cy="4913350"/>
            </a:xfrm>
          </p:grpSpPr>
          <p:sp>
            <p:nvSpPr>
              <p:cNvPr id="24" name="椭圆 23">
                <a:extLst>
                  <a:ext uri="{FF2B5EF4-FFF2-40B4-BE49-F238E27FC236}">
                    <a16:creationId xmlns:a16="http://schemas.microsoft.com/office/drawing/2014/main" id="{D91F481F-D4F5-4799-A660-8BDBE43C7BC7}"/>
                  </a:ext>
                </a:extLst>
              </p:cNvPr>
              <p:cNvSpPr/>
              <p:nvPr/>
            </p:nvSpPr>
            <p:spPr>
              <a:xfrm>
                <a:off x="5897525" y="158818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800B503-ACB7-47AE-9D8B-D4B363DBEF49}"/>
                  </a:ext>
                </a:extLst>
              </p:cNvPr>
              <p:cNvSpPr txBox="1"/>
              <p:nvPr/>
            </p:nvSpPr>
            <p:spPr>
              <a:xfrm>
                <a:off x="7863176" y="2140987"/>
                <a:ext cx="1686680" cy="369332"/>
              </a:xfrm>
              <a:prstGeom prst="rect">
                <a:avLst/>
              </a:prstGeom>
              <a:noFill/>
            </p:spPr>
            <p:txBody>
              <a:bodyPr wrap="none" rtlCol="0">
                <a:spAutoFit/>
              </a:bodyPr>
              <a:lstStyle/>
              <a:p>
                <a:pPr algn="ctr"/>
                <a:r>
                  <a:rPr lang="en-US" altLang="zh-CN" b="1" dirty="0"/>
                  <a:t>Weak features</a:t>
                </a:r>
                <a:endParaRPr lang="zh-CN" altLang="en-US" b="1" dirty="0"/>
              </a:p>
            </p:txBody>
          </p:sp>
        </p:grpSp>
        <p:grpSp>
          <p:nvGrpSpPr>
            <p:cNvPr id="26" name="组合 25">
              <a:extLst>
                <a:ext uri="{FF2B5EF4-FFF2-40B4-BE49-F238E27FC236}">
                  <a16:creationId xmlns:a16="http://schemas.microsoft.com/office/drawing/2014/main" id="{EBAEE0AB-75C0-4C0B-A7F8-80A0C49F32F7}"/>
                </a:ext>
              </a:extLst>
            </p:cNvPr>
            <p:cNvGrpSpPr/>
            <p:nvPr/>
          </p:nvGrpSpPr>
          <p:grpSpPr>
            <a:xfrm>
              <a:off x="1047086" y="2853049"/>
              <a:ext cx="1840966" cy="1556962"/>
              <a:chOff x="6654906" y="3016334"/>
              <a:chExt cx="3410702" cy="2884536"/>
            </a:xfrm>
          </p:grpSpPr>
          <p:sp>
            <p:nvSpPr>
              <p:cNvPr id="27" name="椭圆 26">
                <a:extLst>
                  <a:ext uri="{FF2B5EF4-FFF2-40B4-BE49-F238E27FC236}">
                    <a16:creationId xmlns:a16="http://schemas.microsoft.com/office/drawing/2014/main" id="{E635607A-52DD-4E17-BD62-489E70F93981}"/>
                  </a:ext>
                </a:extLst>
              </p:cNvPr>
              <p:cNvSpPr/>
              <p:nvPr/>
            </p:nvSpPr>
            <p:spPr>
              <a:xfrm>
                <a:off x="6654906" y="3016334"/>
                <a:ext cx="2884536" cy="2884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E2BC714-FA44-4340-8250-0C2CD1E905B2}"/>
                  </a:ext>
                </a:extLst>
              </p:cNvPr>
              <p:cNvSpPr txBox="1"/>
              <p:nvPr/>
            </p:nvSpPr>
            <p:spPr>
              <a:xfrm>
                <a:off x="7163486" y="4844572"/>
                <a:ext cx="2902122" cy="684250"/>
              </a:xfrm>
              <a:prstGeom prst="rect">
                <a:avLst/>
              </a:prstGeom>
              <a:noFill/>
            </p:spPr>
            <p:txBody>
              <a:bodyPr wrap="none" rtlCol="0">
                <a:spAutoFit/>
              </a:bodyPr>
              <a:lstStyle/>
              <a:p>
                <a:pPr algn="ctr"/>
                <a:r>
                  <a:rPr lang="en-US" altLang="zh-CN" b="1" dirty="0"/>
                  <a:t>Task features</a:t>
                </a:r>
                <a:endParaRPr lang="zh-CN" altLang="en-US" b="1" dirty="0"/>
              </a:p>
            </p:txBody>
          </p:sp>
        </p:grpSp>
        <p:cxnSp>
          <p:nvCxnSpPr>
            <p:cNvPr id="5" name="直接箭头连接符 4">
              <a:extLst>
                <a:ext uri="{FF2B5EF4-FFF2-40B4-BE49-F238E27FC236}">
                  <a16:creationId xmlns:a16="http://schemas.microsoft.com/office/drawing/2014/main" id="{47586B38-8E33-44FC-974F-9FE7CA21BBD6}"/>
                </a:ext>
              </a:extLst>
            </p:cNvPr>
            <p:cNvCxnSpPr>
              <a:stCxn id="24" idx="0"/>
              <a:endCxn id="27" idx="0"/>
            </p:cNvCxnSpPr>
            <p:nvPr/>
          </p:nvCxnSpPr>
          <p:spPr>
            <a:xfrm>
              <a:off x="1800176" y="2160079"/>
              <a:ext cx="25391" cy="692970"/>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7BB02896-C855-40F4-B077-053341419569}"/>
                </a:ext>
              </a:extLst>
            </p:cNvPr>
            <p:cNvCxnSpPr>
              <a:cxnSpLocks/>
              <a:stCxn id="24" idx="7"/>
              <a:endCxn id="27" idx="7"/>
            </p:cNvCxnSpPr>
            <p:nvPr/>
          </p:nvCxnSpPr>
          <p:spPr>
            <a:xfrm flipH="1">
              <a:off x="2376036" y="2548461"/>
              <a:ext cx="361777" cy="532600"/>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47586B38-8E33-44FC-974F-9FE7CA21BBD6}"/>
                </a:ext>
              </a:extLst>
            </p:cNvPr>
            <p:cNvCxnSpPr>
              <a:cxnSpLocks/>
              <a:stCxn id="24" idx="6"/>
              <a:endCxn id="27" idx="6"/>
            </p:cNvCxnSpPr>
            <p:nvPr/>
          </p:nvCxnSpPr>
          <p:spPr>
            <a:xfrm flipH="1">
              <a:off x="2604048" y="3486098"/>
              <a:ext cx="522147" cy="145432"/>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9FC712C3-2260-4CC4-8D6E-4C14D132A4F8}"/>
                </a:ext>
              </a:extLst>
            </p:cNvPr>
            <p:cNvCxnSpPr>
              <a:cxnSpLocks/>
              <a:stCxn id="24" idx="1"/>
              <a:endCxn id="27" idx="1"/>
            </p:cNvCxnSpPr>
            <p:nvPr/>
          </p:nvCxnSpPr>
          <p:spPr>
            <a:xfrm>
              <a:off x="862539" y="2548461"/>
              <a:ext cx="412559" cy="532600"/>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39" name="直接箭头连接符 38">
              <a:extLst>
                <a:ext uri="{FF2B5EF4-FFF2-40B4-BE49-F238E27FC236}">
                  <a16:creationId xmlns:a16="http://schemas.microsoft.com/office/drawing/2014/main" id="{CB8E2B8E-FF8C-419D-BA70-0DA6DAB8B035}"/>
                </a:ext>
              </a:extLst>
            </p:cNvPr>
            <p:cNvCxnSpPr>
              <a:cxnSpLocks/>
              <a:stCxn id="24" idx="2"/>
              <a:endCxn id="28" idx="1"/>
            </p:cNvCxnSpPr>
            <p:nvPr/>
          </p:nvCxnSpPr>
          <p:spPr>
            <a:xfrm>
              <a:off x="474157" y="3486098"/>
              <a:ext cx="847442" cy="538430"/>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43" name="直接箭头连接符 42">
              <a:extLst>
                <a:ext uri="{FF2B5EF4-FFF2-40B4-BE49-F238E27FC236}">
                  <a16:creationId xmlns:a16="http://schemas.microsoft.com/office/drawing/2014/main" id="{09590680-9075-4337-A678-9580DC0F8607}"/>
                </a:ext>
              </a:extLst>
            </p:cNvPr>
            <p:cNvCxnSpPr>
              <a:cxnSpLocks/>
              <a:stCxn id="24" idx="3"/>
              <a:endCxn id="27" idx="3"/>
            </p:cNvCxnSpPr>
            <p:nvPr/>
          </p:nvCxnSpPr>
          <p:spPr>
            <a:xfrm flipV="1">
              <a:off x="862539" y="4181999"/>
              <a:ext cx="412559" cy="241736"/>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grpSp>
      <p:sp>
        <p:nvSpPr>
          <p:cNvPr id="57" name="文本框 56">
            <a:extLst>
              <a:ext uri="{FF2B5EF4-FFF2-40B4-BE49-F238E27FC236}">
                <a16:creationId xmlns:a16="http://schemas.microsoft.com/office/drawing/2014/main" id="{13C174AD-E8A1-44EF-9CF8-97EEABEDF9C1}"/>
              </a:ext>
            </a:extLst>
          </p:cNvPr>
          <p:cNvSpPr txBox="1"/>
          <p:nvPr/>
        </p:nvSpPr>
        <p:spPr>
          <a:xfrm>
            <a:off x="4398672" y="5225362"/>
            <a:ext cx="3304110" cy="369332"/>
          </a:xfrm>
          <a:prstGeom prst="rect">
            <a:avLst/>
          </a:prstGeom>
          <a:noFill/>
        </p:spPr>
        <p:txBody>
          <a:bodyPr wrap="none" rtlCol="0">
            <a:spAutoFit/>
          </a:bodyPr>
          <a:lstStyle/>
          <a:p>
            <a:r>
              <a:rPr lang="zh-CN" altLang="en-US" dirty="0"/>
              <a:t>带噪声的监督：</a:t>
            </a:r>
            <a:r>
              <a:rPr lang="en-US" altLang="zh-CN" dirty="0"/>
              <a:t>e.g. Noisy label</a:t>
            </a:r>
            <a:endParaRPr lang="zh-CN" altLang="en-US" dirty="0"/>
          </a:p>
        </p:txBody>
      </p:sp>
      <p:grpSp>
        <p:nvGrpSpPr>
          <p:cNvPr id="80" name="组合 79">
            <a:extLst>
              <a:ext uri="{FF2B5EF4-FFF2-40B4-BE49-F238E27FC236}">
                <a16:creationId xmlns:a16="http://schemas.microsoft.com/office/drawing/2014/main" id="{78B92F84-126F-4A25-9AE4-4D75DA689B40}"/>
              </a:ext>
            </a:extLst>
          </p:cNvPr>
          <p:cNvGrpSpPr/>
          <p:nvPr/>
        </p:nvGrpSpPr>
        <p:grpSpPr>
          <a:xfrm>
            <a:off x="4356753" y="1458015"/>
            <a:ext cx="3406085" cy="3406085"/>
            <a:chOff x="5029692" y="1458014"/>
            <a:chExt cx="3406085" cy="3406085"/>
          </a:xfrm>
        </p:grpSpPr>
        <p:grpSp>
          <p:nvGrpSpPr>
            <p:cNvPr id="48" name="组合 47">
              <a:extLst>
                <a:ext uri="{FF2B5EF4-FFF2-40B4-BE49-F238E27FC236}">
                  <a16:creationId xmlns:a16="http://schemas.microsoft.com/office/drawing/2014/main" id="{9BDC6BBF-9CB1-46A9-A86F-843BAC13AA83}"/>
                </a:ext>
              </a:extLst>
            </p:cNvPr>
            <p:cNvGrpSpPr/>
            <p:nvPr/>
          </p:nvGrpSpPr>
          <p:grpSpPr>
            <a:xfrm>
              <a:off x="5029692" y="1458014"/>
              <a:ext cx="3406085" cy="3406085"/>
              <a:chOff x="5678451" y="391215"/>
              <a:chExt cx="6310349" cy="6310349"/>
            </a:xfrm>
          </p:grpSpPr>
          <p:sp>
            <p:nvSpPr>
              <p:cNvPr id="49" name="椭圆 48">
                <a:extLst>
                  <a:ext uri="{FF2B5EF4-FFF2-40B4-BE49-F238E27FC236}">
                    <a16:creationId xmlns:a16="http://schemas.microsoft.com/office/drawing/2014/main" id="{1F433915-2109-4FEE-8436-3FF597C88E39}"/>
                  </a:ext>
                </a:extLst>
              </p:cNvPr>
              <p:cNvSpPr/>
              <p:nvPr/>
            </p:nvSpPr>
            <p:spPr>
              <a:xfrm>
                <a:off x="5678451" y="39121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9775843-6529-4EC9-9219-D96181904BCF}"/>
                  </a:ext>
                </a:extLst>
              </p:cNvPr>
              <p:cNvSpPr txBox="1"/>
              <p:nvPr/>
            </p:nvSpPr>
            <p:spPr>
              <a:xfrm>
                <a:off x="8833625" y="806520"/>
                <a:ext cx="1375698" cy="369331"/>
              </a:xfrm>
              <a:prstGeom prst="rect">
                <a:avLst/>
              </a:prstGeom>
              <a:noFill/>
            </p:spPr>
            <p:txBody>
              <a:bodyPr wrap="none" rtlCol="0">
                <a:spAutoFit/>
              </a:bodyPr>
              <a:lstStyle/>
              <a:p>
                <a:pPr algn="ctr"/>
                <a:r>
                  <a:rPr lang="en-US" altLang="zh-CN" b="1" dirty="0"/>
                  <a:t>All features</a:t>
                </a:r>
                <a:endParaRPr lang="zh-CN" altLang="en-US" b="1" dirty="0"/>
              </a:p>
            </p:txBody>
          </p:sp>
        </p:grpSp>
        <p:grpSp>
          <p:nvGrpSpPr>
            <p:cNvPr id="51" name="组合 50">
              <a:extLst>
                <a:ext uri="{FF2B5EF4-FFF2-40B4-BE49-F238E27FC236}">
                  <a16:creationId xmlns:a16="http://schemas.microsoft.com/office/drawing/2014/main" id="{93224E0D-5FC7-4C3E-851F-431CC0095B9C}"/>
                </a:ext>
              </a:extLst>
            </p:cNvPr>
            <p:cNvGrpSpPr/>
            <p:nvPr/>
          </p:nvGrpSpPr>
          <p:grpSpPr>
            <a:xfrm>
              <a:off x="5216548" y="2160078"/>
              <a:ext cx="2652038" cy="2652038"/>
              <a:chOff x="5897525" y="1588189"/>
              <a:chExt cx="4913350" cy="4913350"/>
            </a:xfrm>
          </p:grpSpPr>
          <p:sp>
            <p:nvSpPr>
              <p:cNvPr id="52" name="椭圆 51">
                <a:extLst>
                  <a:ext uri="{FF2B5EF4-FFF2-40B4-BE49-F238E27FC236}">
                    <a16:creationId xmlns:a16="http://schemas.microsoft.com/office/drawing/2014/main" id="{5E8C0B3D-507B-4657-8BA5-2296DCD605AB}"/>
                  </a:ext>
                </a:extLst>
              </p:cNvPr>
              <p:cNvSpPr/>
              <p:nvPr/>
            </p:nvSpPr>
            <p:spPr>
              <a:xfrm>
                <a:off x="5897525" y="158818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E746A2BD-DA98-4325-A64C-7BBCA8ABB0D5}"/>
                  </a:ext>
                </a:extLst>
              </p:cNvPr>
              <p:cNvSpPr txBox="1"/>
              <p:nvPr/>
            </p:nvSpPr>
            <p:spPr>
              <a:xfrm>
                <a:off x="7707685" y="5278881"/>
                <a:ext cx="1686680" cy="369332"/>
              </a:xfrm>
              <a:prstGeom prst="rect">
                <a:avLst/>
              </a:prstGeom>
              <a:noFill/>
            </p:spPr>
            <p:txBody>
              <a:bodyPr wrap="none" rtlCol="0">
                <a:spAutoFit/>
              </a:bodyPr>
              <a:lstStyle/>
              <a:p>
                <a:pPr algn="ctr"/>
                <a:r>
                  <a:rPr lang="en-US" altLang="zh-CN" b="1" dirty="0"/>
                  <a:t>Weak features</a:t>
                </a:r>
                <a:endParaRPr lang="zh-CN" altLang="en-US" b="1" dirty="0"/>
              </a:p>
            </p:txBody>
          </p:sp>
        </p:grpSp>
        <p:grpSp>
          <p:nvGrpSpPr>
            <p:cNvPr id="54" name="组合 53">
              <a:extLst>
                <a:ext uri="{FF2B5EF4-FFF2-40B4-BE49-F238E27FC236}">
                  <a16:creationId xmlns:a16="http://schemas.microsoft.com/office/drawing/2014/main" id="{86E32A5A-8E44-4638-8055-2FE748774933}"/>
                </a:ext>
              </a:extLst>
            </p:cNvPr>
            <p:cNvGrpSpPr/>
            <p:nvPr/>
          </p:nvGrpSpPr>
          <p:grpSpPr>
            <a:xfrm>
              <a:off x="6809267" y="2282900"/>
              <a:ext cx="1571989" cy="1556962"/>
              <a:chOff x="7163486" y="3586971"/>
              <a:chExt cx="2912376" cy="2884536"/>
            </a:xfrm>
          </p:grpSpPr>
          <p:sp>
            <p:nvSpPr>
              <p:cNvPr id="55" name="椭圆 54">
                <a:extLst>
                  <a:ext uri="{FF2B5EF4-FFF2-40B4-BE49-F238E27FC236}">
                    <a16:creationId xmlns:a16="http://schemas.microsoft.com/office/drawing/2014/main" id="{6D11B9E6-2700-4FA2-BAB6-EF79C44E7767}"/>
                  </a:ext>
                </a:extLst>
              </p:cNvPr>
              <p:cNvSpPr/>
              <p:nvPr/>
            </p:nvSpPr>
            <p:spPr>
              <a:xfrm>
                <a:off x="7191326" y="3586971"/>
                <a:ext cx="2884536" cy="2884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2365015-F928-4484-9B4C-58EE32A85211}"/>
                  </a:ext>
                </a:extLst>
              </p:cNvPr>
              <p:cNvSpPr txBox="1"/>
              <p:nvPr/>
            </p:nvSpPr>
            <p:spPr>
              <a:xfrm>
                <a:off x="7163486" y="4844572"/>
                <a:ext cx="2902122" cy="684250"/>
              </a:xfrm>
              <a:prstGeom prst="rect">
                <a:avLst/>
              </a:prstGeom>
              <a:noFill/>
            </p:spPr>
            <p:txBody>
              <a:bodyPr wrap="none" rtlCol="0">
                <a:spAutoFit/>
              </a:bodyPr>
              <a:lstStyle/>
              <a:p>
                <a:pPr algn="ctr"/>
                <a:r>
                  <a:rPr lang="en-US" altLang="zh-CN" b="1" dirty="0"/>
                  <a:t>Task features</a:t>
                </a:r>
                <a:endParaRPr lang="zh-CN" altLang="en-US" b="1" dirty="0"/>
              </a:p>
            </p:txBody>
          </p:sp>
        </p:grpSp>
        <p:cxnSp>
          <p:nvCxnSpPr>
            <p:cNvPr id="58" name="直接箭头连接符 57">
              <a:extLst>
                <a:ext uri="{FF2B5EF4-FFF2-40B4-BE49-F238E27FC236}">
                  <a16:creationId xmlns:a16="http://schemas.microsoft.com/office/drawing/2014/main" id="{2C51E1A1-CE00-4BB0-B6D4-9E2B678348C2}"/>
                </a:ext>
              </a:extLst>
            </p:cNvPr>
            <p:cNvCxnSpPr>
              <a:stCxn id="52" idx="0"/>
              <a:endCxn id="55" idx="0"/>
            </p:cNvCxnSpPr>
            <p:nvPr/>
          </p:nvCxnSpPr>
          <p:spPr>
            <a:xfrm>
              <a:off x="6542567" y="2160078"/>
              <a:ext cx="1060208" cy="122822"/>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59" name="直接箭头连接符 58">
              <a:extLst>
                <a:ext uri="{FF2B5EF4-FFF2-40B4-BE49-F238E27FC236}">
                  <a16:creationId xmlns:a16="http://schemas.microsoft.com/office/drawing/2014/main" id="{EBD77615-374C-4DBD-8A36-328372F24430}"/>
                </a:ext>
              </a:extLst>
            </p:cNvPr>
            <p:cNvCxnSpPr>
              <a:cxnSpLocks/>
              <a:stCxn id="52" idx="7"/>
              <a:endCxn id="55" idx="7"/>
            </p:cNvCxnSpPr>
            <p:nvPr/>
          </p:nvCxnSpPr>
          <p:spPr>
            <a:xfrm flipV="1">
              <a:off x="7480204" y="2510912"/>
              <a:ext cx="673040" cy="37548"/>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60" name="直接箭头连接符 59">
              <a:extLst>
                <a:ext uri="{FF2B5EF4-FFF2-40B4-BE49-F238E27FC236}">
                  <a16:creationId xmlns:a16="http://schemas.microsoft.com/office/drawing/2014/main" id="{DBF42ABA-1FDB-42AC-A5E8-6FF2A10393EA}"/>
                </a:ext>
              </a:extLst>
            </p:cNvPr>
            <p:cNvCxnSpPr>
              <a:cxnSpLocks/>
              <a:stCxn id="52" idx="6"/>
              <a:endCxn id="55" idx="6"/>
            </p:cNvCxnSpPr>
            <p:nvPr/>
          </p:nvCxnSpPr>
          <p:spPr>
            <a:xfrm flipV="1">
              <a:off x="7868586" y="3061381"/>
              <a:ext cx="512670" cy="424716"/>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61" name="直接箭头连接符 60">
              <a:extLst>
                <a:ext uri="{FF2B5EF4-FFF2-40B4-BE49-F238E27FC236}">
                  <a16:creationId xmlns:a16="http://schemas.microsoft.com/office/drawing/2014/main" id="{E1792DFB-1191-43D3-AF26-DA6D654B9A21}"/>
                </a:ext>
              </a:extLst>
            </p:cNvPr>
            <p:cNvCxnSpPr>
              <a:cxnSpLocks/>
              <a:stCxn id="52" idx="1"/>
              <a:endCxn id="55" idx="1"/>
            </p:cNvCxnSpPr>
            <p:nvPr/>
          </p:nvCxnSpPr>
          <p:spPr>
            <a:xfrm flipV="1">
              <a:off x="5604930" y="2510912"/>
              <a:ext cx="1447376" cy="37548"/>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62" name="直接箭头连接符 61">
              <a:extLst>
                <a:ext uri="{FF2B5EF4-FFF2-40B4-BE49-F238E27FC236}">
                  <a16:creationId xmlns:a16="http://schemas.microsoft.com/office/drawing/2014/main" id="{4EA0FA7C-98F7-4A2B-A37D-98728542C527}"/>
                </a:ext>
              </a:extLst>
            </p:cNvPr>
            <p:cNvCxnSpPr>
              <a:cxnSpLocks/>
              <a:stCxn id="52" idx="2"/>
              <a:endCxn id="56" idx="1"/>
            </p:cNvCxnSpPr>
            <p:nvPr/>
          </p:nvCxnSpPr>
          <p:spPr>
            <a:xfrm flipV="1">
              <a:off x="5216548" y="3146371"/>
              <a:ext cx="1592719" cy="339726"/>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cxnSp>
          <p:nvCxnSpPr>
            <p:cNvPr id="63" name="直接箭头连接符 62">
              <a:extLst>
                <a:ext uri="{FF2B5EF4-FFF2-40B4-BE49-F238E27FC236}">
                  <a16:creationId xmlns:a16="http://schemas.microsoft.com/office/drawing/2014/main" id="{E7E6092A-09E5-4047-AA5B-8E4CD67B9A3B}"/>
                </a:ext>
              </a:extLst>
            </p:cNvPr>
            <p:cNvCxnSpPr>
              <a:cxnSpLocks/>
              <a:stCxn id="52" idx="3"/>
              <a:endCxn id="55" idx="3"/>
            </p:cNvCxnSpPr>
            <p:nvPr/>
          </p:nvCxnSpPr>
          <p:spPr>
            <a:xfrm flipV="1">
              <a:off x="5604930" y="3611850"/>
              <a:ext cx="1447376" cy="811884"/>
            </a:xfrm>
            <a:prstGeom prst="straightConnector1">
              <a:avLst/>
            </a:prstGeom>
            <a:ln w="25400">
              <a:solidFill>
                <a:srgbClr val="92D050"/>
              </a:solidFill>
              <a:prstDash val="dash"/>
              <a:tailEnd type="arrow"/>
            </a:ln>
          </p:spPr>
          <p:style>
            <a:lnRef idx="1">
              <a:schemeClr val="accent6"/>
            </a:lnRef>
            <a:fillRef idx="0">
              <a:schemeClr val="accent6"/>
            </a:fillRef>
            <a:effectRef idx="0">
              <a:schemeClr val="accent6"/>
            </a:effectRef>
            <a:fontRef idx="minor">
              <a:schemeClr val="tx1"/>
            </a:fontRef>
          </p:style>
        </p:cxnSp>
      </p:grpSp>
      <p:grpSp>
        <p:nvGrpSpPr>
          <p:cNvPr id="64" name="组合 63">
            <a:extLst>
              <a:ext uri="{FF2B5EF4-FFF2-40B4-BE49-F238E27FC236}">
                <a16:creationId xmlns:a16="http://schemas.microsoft.com/office/drawing/2014/main" id="{982CAFAD-6558-4DF6-97F3-368E85A31422}"/>
              </a:ext>
            </a:extLst>
          </p:cNvPr>
          <p:cNvGrpSpPr/>
          <p:nvPr/>
        </p:nvGrpSpPr>
        <p:grpSpPr>
          <a:xfrm>
            <a:off x="8462990" y="1439240"/>
            <a:ext cx="3406085" cy="3406085"/>
            <a:chOff x="5678451" y="391215"/>
            <a:chExt cx="6310349" cy="6310349"/>
          </a:xfrm>
        </p:grpSpPr>
        <p:sp>
          <p:nvSpPr>
            <p:cNvPr id="65" name="椭圆 64">
              <a:extLst>
                <a:ext uri="{FF2B5EF4-FFF2-40B4-BE49-F238E27FC236}">
                  <a16:creationId xmlns:a16="http://schemas.microsoft.com/office/drawing/2014/main" id="{DC7834D8-93FD-403B-919A-950679E2BCF0}"/>
                </a:ext>
              </a:extLst>
            </p:cNvPr>
            <p:cNvSpPr/>
            <p:nvPr/>
          </p:nvSpPr>
          <p:spPr>
            <a:xfrm>
              <a:off x="5678451" y="39121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9B6A8437-8BD1-4AEF-80D7-C0FB2E1A5EC9}"/>
                </a:ext>
              </a:extLst>
            </p:cNvPr>
            <p:cNvSpPr txBox="1"/>
            <p:nvPr/>
          </p:nvSpPr>
          <p:spPr>
            <a:xfrm>
              <a:off x="8833625" y="806520"/>
              <a:ext cx="1375698" cy="369331"/>
            </a:xfrm>
            <a:prstGeom prst="rect">
              <a:avLst/>
            </a:prstGeom>
            <a:noFill/>
          </p:spPr>
          <p:txBody>
            <a:bodyPr wrap="none" rtlCol="0">
              <a:spAutoFit/>
            </a:bodyPr>
            <a:lstStyle/>
            <a:p>
              <a:pPr algn="ctr"/>
              <a:r>
                <a:rPr lang="en-US" altLang="zh-CN" b="1" dirty="0"/>
                <a:t>All features</a:t>
              </a:r>
              <a:endParaRPr lang="zh-CN" altLang="en-US" b="1" dirty="0"/>
            </a:p>
          </p:txBody>
        </p:sp>
      </p:grpSp>
      <p:grpSp>
        <p:nvGrpSpPr>
          <p:cNvPr id="67" name="组合 66">
            <a:extLst>
              <a:ext uri="{FF2B5EF4-FFF2-40B4-BE49-F238E27FC236}">
                <a16:creationId xmlns:a16="http://schemas.microsoft.com/office/drawing/2014/main" id="{54D610D5-FD81-48C8-A41D-3E1D1850CA70}"/>
              </a:ext>
            </a:extLst>
          </p:cNvPr>
          <p:cNvGrpSpPr/>
          <p:nvPr/>
        </p:nvGrpSpPr>
        <p:grpSpPr>
          <a:xfrm>
            <a:off x="8649846" y="2141304"/>
            <a:ext cx="2652038" cy="2652038"/>
            <a:chOff x="5897525" y="1588189"/>
            <a:chExt cx="4913350" cy="4913350"/>
          </a:xfrm>
        </p:grpSpPr>
        <p:sp>
          <p:nvSpPr>
            <p:cNvPr id="68" name="椭圆 67">
              <a:extLst>
                <a:ext uri="{FF2B5EF4-FFF2-40B4-BE49-F238E27FC236}">
                  <a16:creationId xmlns:a16="http://schemas.microsoft.com/office/drawing/2014/main" id="{3109678B-E7F4-4F1C-B0AF-517A4CDF3091}"/>
                </a:ext>
              </a:extLst>
            </p:cNvPr>
            <p:cNvSpPr/>
            <p:nvPr/>
          </p:nvSpPr>
          <p:spPr>
            <a:xfrm>
              <a:off x="5897525" y="158818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ABCCADBD-FDCA-4326-9DA8-3F775E1DFE9C}"/>
                </a:ext>
              </a:extLst>
            </p:cNvPr>
            <p:cNvSpPr txBox="1"/>
            <p:nvPr/>
          </p:nvSpPr>
          <p:spPr>
            <a:xfrm>
              <a:off x="7707685" y="5278881"/>
              <a:ext cx="1686680" cy="369332"/>
            </a:xfrm>
            <a:prstGeom prst="rect">
              <a:avLst/>
            </a:prstGeom>
            <a:noFill/>
          </p:spPr>
          <p:txBody>
            <a:bodyPr wrap="none" rtlCol="0">
              <a:spAutoFit/>
            </a:bodyPr>
            <a:lstStyle/>
            <a:p>
              <a:pPr algn="ctr"/>
              <a:r>
                <a:rPr lang="en-US" altLang="zh-CN" b="1" dirty="0"/>
                <a:t>Weak features</a:t>
              </a:r>
              <a:endParaRPr lang="zh-CN" altLang="en-US" b="1" dirty="0"/>
            </a:p>
          </p:txBody>
        </p:sp>
      </p:grpSp>
      <p:sp>
        <p:nvSpPr>
          <p:cNvPr id="73" name="文本框 72">
            <a:extLst>
              <a:ext uri="{FF2B5EF4-FFF2-40B4-BE49-F238E27FC236}">
                <a16:creationId xmlns:a16="http://schemas.microsoft.com/office/drawing/2014/main" id="{0FD5FE65-DC42-4C9C-BA91-8C03A7174843}"/>
              </a:ext>
            </a:extLst>
          </p:cNvPr>
          <p:cNvSpPr txBox="1"/>
          <p:nvPr/>
        </p:nvSpPr>
        <p:spPr>
          <a:xfrm>
            <a:off x="8608744" y="5221267"/>
            <a:ext cx="3140603" cy="369332"/>
          </a:xfrm>
          <a:prstGeom prst="rect">
            <a:avLst/>
          </a:prstGeom>
          <a:noFill/>
        </p:spPr>
        <p:txBody>
          <a:bodyPr wrap="none" rtlCol="0">
            <a:spAutoFit/>
          </a:bodyPr>
          <a:lstStyle/>
          <a:p>
            <a:r>
              <a:rPr lang="zh-CN" altLang="en-US" dirty="0"/>
              <a:t>无监督：</a:t>
            </a:r>
            <a:r>
              <a:rPr lang="en-US" altLang="zh-CN" dirty="0"/>
              <a:t>e.g.</a:t>
            </a:r>
            <a:r>
              <a:rPr lang="zh-CN" altLang="en-US" dirty="0"/>
              <a:t> 对比学习，配准</a:t>
            </a:r>
          </a:p>
        </p:txBody>
      </p:sp>
      <p:cxnSp>
        <p:nvCxnSpPr>
          <p:cNvPr id="83" name="直接箭头连接符 82">
            <a:extLst>
              <a:ext uri="{FF2B5EF4-FFF2-40B4-BE49-F238E27FC236}">
                <a16:creationId xmlns:a16="http://schemas.microsoft.com/office/drawing/2014/main" id="{CA080DE7-02C3-49C5-952E-71AD061F7FAD}"/>
              </a:ext>
            </a:extLst>
          </p:cNvPr>
          <p:cNvCxnSpPr>
            <a:stCxn id="65" idx="1"/>
            <a:endCxn id="68" idx="1"/>
          </p:cNvCxnSpPr>
          <p:nvPr/>
        </p:nvCxnSpPr>
        <p:spPr>
          <a:xfrm>
            <a:off x="8961800" y="1938050"/>
            <a:ext cx="76428" cy="591636"/>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cxnSp>
        <p:nvCxnSpPr>
          <p:cNvPr id="84" name="直接箭头连接符 83">
            <a:extLst>
              <a:ext uri="{FF2B5EF4-FFF2-40B4-BE49-F238E27FC236}">
                <a16:creationId xmlns:a16="http://schemas.microsoft.com/office/drawing/2014/main" id="{483989CE-D9A0-4E0D-A22A-FCACF4ECCE5E}"/>
              </a:ext>
            </a:extLst>
          </p:cNvPr>
          <p:cNvCxnSpPr>
            <a:cxnSpLocks/>
            <a:stCxn id="65" idx="0"/>
            <a:endCxn id="68" idx="0"/>
          </p:cNvCxnSpPr>
          <p:nvPr/>
        </p:nvCxnSpPr>
        <p:spPr>
          <a:xfrm flipH="1">
            <a:off x="9975865" y="1439240"/>
            <a:ext cx="190168" cy="702064"/>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cxnSp>
        <p:nvCxnSpPr>
          <p:cNvPr id="89" name="直接箭头连接符 88">
            <a:extLst>
              <a:ext uri="{FF2B5EF4-FFF2-40B4-BE49-F238E27FC236}">
                <a16:creationId xmlns:a16="http://schemas.microsoft.com/office/drawing/2014/main" id="{FECCD715-85BF-461A-BEDC-A1CB2034B4C8}"/>
              </a:ext>
            </a:extLst>
          </p:cNvPr>
          <p:cNvCxnSpPr>
            <a:cxnSpLocks/>
            <a:stCxn id="65" idx="7"/>
            <a:endCxn id="68" idx="7"/>
          </p:cNvCxnSpPr>
          <p:nvPr/>
        </p:nvCxnSpPr>
        <p:spPr>
          <a:xfrm flipH="1">
            <a:off x="10913502" y="1938050"/>
            <a:ext cx="456763" cy="591636"/>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cxnSp>
        <p:nvCxnSpPr>
          <p:cNvPr id="92" name="直接箭头连接符 91">
            <a:extLst>
              <a:ext uri="{FF2B5EF4-FFF2-40B4-BE49-F238E27FC236}">
                <a16:creationId xmlns:a16="http://schemas.microsoft.com/office/drawing/2014/main" id="{E367707E-518A-4545-970E-6E61AD7B52B3}"/>
              </a:ext>
            </a:extLst>
          </p:cNvPr>
          <p:cNvCxnSpPr>
            <a:cxnSpLocks/>
            <a:stCxn id="65" idx="6"/>
            <a:endCxn id="68" idx="6"/>
          </p:cNvCxnSpPr>
          <p:nvPr/>
        </p:nvCxnSpPr>
        <p:spPr>
          <a:xfrm flipH="1">
            <a:off x="11301884" y="3142283"/>
            <a:ext cx="567191" cy="325040"/>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cxnSp>
        <p:nvCxnSpPr>
          <p:cNvPr id="95" name="直接箭头连接符 94">
            <a:extLst>
              <a:ext uri="{FF2B5EF4-FFF2-40B4-BE49-F238E27FC236}">
                <a16:creationId xmlns:a16="http://schemas.microsoft.com/office/drawing/2014/main" id="{2897DC83-DA02-4375-8D3B-58A394CBD4C5}"/>
              </a:ext>
            </a:extLst>
          </p:cNvPr>
          <p:cNvCxnSpPr>
            <a:cxnSpLocks/>
            <a:stCxn id="65" idx="5"/>
            <a:endCxn id="68" idx="5"/>
          </p:cNvCxnSpPr>
          <p:nvPr/>
        </p:nvCxnSpPr>
        <p:spPr>
          <a:xfrm flipH="1">
            <a:off x="10913502" y="4346515"/>
            <a:ext cx="456763" cy="58445"/>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cxnSp>
        <p:nvCxnSpPr>
          <p:cNvPr id="98" name="直接箭头连接符 97">
            <a:extLst>
              <a:ext uri="{FF2B5EF4-FFF2-40B4-BE49-F238E27FC236}">
                <a16:creationId xmlns:a16="http://schemas.microsoft.com/office/drawing/2014/main" id="{BC0A72DE-8D9C-4CA4-817B-C5A23ADA295F}"/>
              </a:ext>
            </a:extLst>
          </p:cNvPr>
          <p:cNvCxnSpPr>
            <a:cxnSpLocks/>
            <a:stCxn id="65" idx="2"/>
            <a:endCxn id="68" idx="2"/>
          </p:cNvCxnSpPr>
          <p:nvPr/>
        </p:nvCxnSpPr>
        <p:spPr>
          <a:xfrm>
            <a:off x="8462990" y="3142283"/>
            <a:ext cx="186856" cy="325040"/>
          </a:xfrm>
          <a:prstGeom prst="straightConnector1">
            <a:avLst/>
          </a:prstGeom>
          <a:ln w="25400">
            <a:prstDash val="dash"/>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3729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2F24-61C1-468B-8598-D41755305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7075" y="1833587"/>
            <a:ext cx="1835150" cy="1835150"/>
          </a:xfrm>
          <a:prstGeom prst="rect">
            <a:avLst/>
          </a:prstGeom>
        </p:spPr>
      </p:pic>
      <p:sp>
        <p:nvSpPr>
          <p:cNvPr id="5" name="文本框 4">
            <a:extLst>
              <a:ext uri="{FF2B5EF4-FFF2-40B4-BE49-F238E27FC236}">
                <a16:creationId xmlns:a16="http://schemas.microsoft.com/office/drawing/2014/main" id="{390F76C4-95A3-45D2-AC56-143A913C488C}"/>
              </a:ext>
            </a:extLst>
          </p:cNvPr>
          <p:cNvSpPr txBox="1"/>
          <p:nvPr/>
        </p:nvSpPr>
        <p:spPr>
          <a:xfrm>
            <a:off x="7143394" y="65073"/>
            <a:ext cx="5028941" cy="646331"/>
          </a:xfrm>
          <a:prstGeom prst="rect">
            <a:avLst/>
          </a:prstGeom>
          <a:noFill/>
        </p:spPr>
        <p:txBody>
          <a:bodyPr wrap="none" rtlCol="0">
            <a:spAutoFit/>
          </a:bodyPr>
          <a:lstStyle/>
          <a:p>
            <a:r>
              <a:rPr lang="en-US" altLang="zh-CN" sz="3600" b="1" dirty="0"/>
              <a:t>Instance discrimination</a:t>
            </a:r>
            <a:endParaRPr lang="zh-CN" altLang="en-US" sz="3600" b="1" dirty="0"/>
          </a:p>
        </p:txBody>
      </p:sp>
      <p:pic>
        <p:nvPicPr>
          <p:cNvPr id="1026" name="Picture 2">
            <a:extLst>
              <a:ext uri="{FF2B5EF4-FFF2-40B4-BE49-F238E27FC236}">
                <a16:creationId xmlns:a16="http://schemas.microsoft.com/office/drawing/2014/main" id="{71966D6D-7405-4A29-8BFF-7C2A550E1F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750"/>
          <a:stretch/>
        </p:blipFill>
        <p:spPr bwMode="auto">
          <a:xfrm>
            <a:off x="739775" y="1833587"/>
            <a:ext cx="1835150" cy="1835150"/>
          </a:xfrm>
          <a:prstGeom prst="rect">
            <a:avLst/>
          </a:prstGeom>
          <a:noFill/>
          <a:extLst>
            <a:ext uri="{909E8E84-426E-40DD-AFC4-6F175D3DCCD1}">
              <a14:hiddenFill xmlns:a14="http://schemas.microsoft.com/office/drawing/2010/main">
                <a:solidFill>
                  <a:srgbClr val="FFFFFF"/>
                </a:solidFill>
              </a14:hiddenFill>
            </a:ext>
          </a:extLst>
        </p:spPr>
      </p:pic>
      <p:sp>
        <p:nvSpPr>
          <p:cNvPr id="6" name="标注: 线形 5">
            <a:extLst>
              <a:ext uri="{FF2B5EF4-FFF2-40B4-BE49-F238E27FC236}">
                <a16:creationId xmlns:a16="http://schemas.microsoft.com/office/drawing/2014/main" id="{2DB4E052-1DCD-4521-8BF6-C6FF76DE6F89}"/>
              </a:ext>
            </a:extLst>
          </p:cNvPr>
          <p:cNvSpPr/>
          <p:nvPr/>
        </p:nvSpPr>
        <p:spPr>
          <a:xfrm>
            <a:off x="1131887" y="1168604"/>
            <a:ext cx="1385888" cy="471487"/>
          </a:xfrm>
          <a:prstGeom prst="borderCallout1">
            <a:avLst>
              <a:gd name="adj1" fmla="val 35922"/>
              <a:gd name="adj2" fmla="val -3186"/>
              <a:gd name="adj3" fmla="val 142803"/>
              <a:gd name="adj4" fmla="val -274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WYZ A</a:t>
            </a:r>
            <a:endParaRPr lang="zh-CN" altLang="en-US" dirty="0">
              <a:solidFill>
                <a:schemeClr val="tx1"/>
              </a:solidFill>
            </a:endParaRPr>
          </a:p>
        </p:txBody>
      </p:sp>
      <p:grpSp>
        <p:nvGrpSpPr>
          <p:cNvPr id="8" name="组合 7">
            <a:extLst>
              <a:ext uri="{FF2B5EF4-FFF2-40B4-BE49-F238E27FC236}">
                <a16:creationId xmlns:a16="http://schemas.microsoft.com/office/drawing/2014/main" id="{90363CCA-F3FC-4D1B-B48E-E485E33758C6}"/>
              </a:ext>
            </a:extLst>
          </p:cNvPr>
          <p:cNvGrpSpPr/>
          <p:nvPr/>
        </p:nvGrpSpPr>
        <p:grpSpPr>
          <a:xfrm>
            <a:off x="3673475" y="1168604"/>
            <a:ext cx="1835150" cy="2500133"/>
            <a:chOff x="4260850" y="1373188"/>
            <a:chExt cx="1835150" cy="2500133"/>
          </a:xfrm>
        </p:grpSpPr>
        <p:pic>
          <p:nvPicPr>
            <p:cNvPr id="1028" name="Picture 4">
              <a:extLst>
                <a:ext uri="{FF2B5EF4-FFF2-40B4-BE49-F238E27FC236}">
                  <a16:creationId xmlns:a16="http://schemas.microsoft.com/office/drawing/2014/main" id="{DA898B14-335C-4171-A4F3-B3BA52A50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2038171"/>
              <a:ext cx="1835150" cy="1835150"/>
            </a:xfrm>
            <a:prstGeom prst="rect">
              <a:avLst/>
            </a:prstGeom>
            <a:noFill/>
            <a:extLst>
              <a:ext uri="{909E8E84-426E-40DD-AFC4-6F175D3DCCD1}">
                <a14:hiddenFill xmlns:a14="http://schemas.microsoft.com/office/drawing/2010/main">
                  <a:solidFill>
                    <a:srgbClr val="FFFFFF"/>
                  </a:solidFill>
                </a14:hiddenFill>
              </a:ext>
            </a:extLst>
          </p:spPr>
        </p:pic>
        <p:sp>
          <p:nvSpPr>
            <p:cNvPr id="9" name="标注: 线形 8">
              <a:extLst>
                <a:ext uri="{FF2B5EF4-FFF2-40B4-BE49-F238E27FC236}">
                  <a16:creationId xmlns:a16="http://schemas.microsoft.com/office/drawing/2014/main" id="{8EA9B1F9-E375-4A64-BB95-88E25DAA25FF}"/>
                </a:ext>
              </a:extLst>
            </p:cNvPr>
            <p:cNvSpPr/>
            <p:nvPr/>
          </p:nvSpPr>
          <p:spPr>
            <a:xfrm>
              <a:off x="4640262" y="1373188"/>
              <a:ext cx="1385888" cy="471487"/>
            </a:xfrm>
            <a:prstGeom prst="borderCallout1">
              <a:avLst>
                <a:gd name="adj1" fmla="val 35922"/>
                <a:gd name="adj2" fmla="val -3186"/>
                <a:gd name="adj3" fmla="val 142803"/>
                <a:gd name="adj4" fmla="val -274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WYZ B</a:t>
              </a:r>
              <a:endParaRPr lang="zh-CN" altLang="en-US" dirty="0">
                <a:solidFill>
                  <a:schemeClr val="tx1"/>
                </a:solidFill>
              </a:endParaRPr>
            </a:p>
          </p:txBody>
        </p:sp>
      </p:grpSp>
      <p:pic>
        <p:nvPicPr>
          <p:cNvPr id="13" name="Picture 4">
            <a:extLst>
              <a:ext uri="{FF2B5EF4-FFF2-40B4-BE49-F238E27FC236}">
                <a16:creationId xmlns:a16="http://schemas.microsoft.com/office/drawing/2014/main" id="{5BE24D5E-ACB2-47E9-98DA-0951B9A3C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607175" y="1833587"/>
            <a:ext cx="1835150" cy="1835150"/>
          </a:xfrm>
          <a:prstGeom prst="rect">
            <a:avLst/>
          </a:prstGeom>
          <a:noFill/>
          <a:extLst>
            <a:ext uri="{909E8E84-426E-40DD-AFC4-6F175D3DCCD1}">
              <a14:hiddenFill xmlns:a14="http://schemas.microsoft.com/office/drawing/2010/main">
                <a:solidFill>
                  <a:srgbClr val="FFFFFF"/>
                </a:solidFill>
              </a14:hiddenFill>
            </a:ext>
          </a:extLst>
        </p:spPr>
      </p:pic>
      <p:sp>
        <p:nvSpPr>
          <p:cNvPr id="14" name="标注: 线形 13">
            <a:extLst>
              <a:ext uri="{FF2B5EF4-FFF2-40B4-BE49-F238E27FC236}">
                <a16:creationId xmlns:a16="http://schemas.microsoft.com/office/drawing/2014/main" id="{0C923D17-5E3D-442A-93C8-BB2834087C50}"/>
              </a:ext>
            </a:extLst>
          </p:cNvPr>
          <p:cNvSpPr/>
          <p:nvPr/>
        </p:nvSpPr>
        <p:spPr>
          <a:xfrm>
            <a:off x="7005637" y="1168604"/>
            <a:ext cx="1455738" cy="471487"/>
          </a:xfrm>
          <a:prstGeom prst="borderCallout1">
            <a:avLst>
              <a:gd name="adj1" fmla="val 35922"/>
              <a:gd name="adj2" fmla="val -3186"/>
              <a:gd name="adj3" fmla="val 142803"/>
              <a:gd name="adj4" fmla="val -274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旋转</a:t>
            </a:r>
            <a:r>
              <a:rPr lang="en-US" altLang="zh-CN" dirty="0">
                <a:solidFill>
                  <a:schemeClr val="tx1"/>
                </a:solidFill>
              </a:rPr>
              <a:t>90°WYZ</a:t>
            </a:r>
            <a:endParaRPr lang="zh-CN" altLang="en-US" dirty="0">
              <a:solidFill>
                <a:schemeClr val="tx1"/>
              </a:solidFill>
            </a:endParaRPr>
          </a:p>
        </p:txBody>
      </p:sp>
      <p:sp>
        <p:nvSpPr>
          <p:cNvPr id="18" name="标注: 线形 17">
            <a:extLst>
              <a:ext uri="{FF2B5EF4-FFF2-40B4-BE49-F238E27FC236}">
                <a16:creationId xmlns:a16="http://schemas.microsoft.com/office/drawing/2014/main" id="{3740A16E-9984-484A-8C2D-20ABFA3F4D04}"/>
              </a:ext>
            </a:extLst>
          </p:cNvPr>
          <p:cNvSpPr/>
          <p:nvPr/>
        </p:nvSpPr>
        <p:spPr>
          <a:xfrm>
            <a:off x="9996487" y="1168604"/>
            <a:ext cx="1385888" cy="471487"/>
          </a:xfrm>
          <a:prstGeom prst="borderCallout1">
            <a:avLst>
              <a:gd name="adj1" fmla="val 35922"/>
              <a:gd name="adj2" fmla="val -3186"/>
              <a:gd name="adj3" fmla="val 142803"/>
              <a:gd name="adj4" fmla="val -274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美颜</a:t>
            </a:r>
            <a:r>
              <a:rPr lang="en-US" altLang="zh-CN" dirty="0">
                <a:solidFill>
                  <a:schemeClr val="tx1"/>
                </a:solidFill>
              </a:rPr>
              <a:t>WYZ</a:t>
            </a:r>
            <a:endParaRPr lang="zh-CN" altLang="en-US" dirty="0">
              <a:solidFill>
                <a:schemeClr val="tx1"/>
              </a:solidFill>
            </a:endParaRPr>
          </a:p>
        </p:txBody>
      </p:sp>
      <p:sp>
        <p:nvSpPr>
          <p:cNvPr id="11" name="文本框 10">
            <a:extLst>
              <a:ext uri="{FF2B5EF4-FFF2-40B4-BE49-F238E27FC236}">
                <a16:creationId xmlns:a16="http://schemas.microsoft.com/office/drawing/2014/main" id="{45BB1900-3E99-40A9-A87A-BE3AC09AFE3C}"/>
              </a:ext>
            </a:extLst>
          </p:cNvPr>
          <p:cNvSpPr txBox="1"/>
          <p:nvPr/>
        </p:nvSpPr>
        <p:spPr>
          <a:xfrm>
            <a:off x="5080337" y="4350173"/>
            <a:ext cx="2954655" cy="369332"/>
          </a:xfrm>
          <a:prstGeom prst="rect">
            <a:avLst/>
          </a:prstGeom>
          <a:noFill/>
        </p:spPr>
        <p:txBody>
          <a:bodyPr wrap="square" rtlCol="0">
            <a:spAutoFit/>
          </a:bodyPr>
          <a:lstStyle>
            <a:defPPr>
              <a:defRPr lang="zh-CN"/>
            </a:defPPr>
            <a:lvl1pPr>
              <a:defRPr>
                <a:latin typeface="楷体" panose="02010609060101010101" pitchFamily="49" charset="-122"/>
                <a:ea typeface="楷体" panose="02010609060101010101" pitchFamily="49" charset="-122"/>
              </a:defRPr>
            </a:lvl1pPr>
          </a:lstStyle>
          <a:p>
            <a:r>
              <a:rPr lang="zh-CN" altLang="en-US" dirty="0"/>
              <a:t>都是同一个</a:t>
            </a:r>
            <a:r>
              <a:rPr lang="en-US" altLang="zh-CN" dirty="0"/>
              <a:t>WYZ</a:t>
            </a:r>
            <a:r>
              <a:rPr lang="zh-CN" altLang="en-US" dirty="0"/>
              <a:t>（样本）吗？</a:t>
            </a:r>
          </a:p>
        </p:txBody>
      </p:sp>
      <p:sp>
        <p:nvSpPr>
          <p:cNvPr id="21" name="文本框 20">
            <a:extLst>
              <a:ext uri="{FF2B5EF4-FFF2-40B4-BE49-F238E27FC236}">
                <a16:creationId xmlns:a16="http://schemas.microsoft.com/office/drawing/2014/main" id="{14F57D31-2B6A-41EA-B23E-65BB99E61DE8}"/>
              </a:ext>
            </a:extLst>
          </p:cNvPr>
          <p:cNvSpPr txBox="1"/>
          <p:nvPr/>
        </p:nvSpPr>
        <p:spPr>
          <a:xfrm>
            <a:off x="5080337" y="4947008"/>
            <a:ext cx="5155579" cy="369332"/>
          </a:xfrm>
          <a:prstGeom prst="rect">
            <a:avLst/>
          </a:prstGeom>
          <a:noFill/>
        </p:spPr>
        <p:txBody>
          <a:bodyPr wrap="square" rtlCol="0">
            <a:spAutoFit/>
          </a:bodyPr>
          <a:lstStyle>
            <a:defPPr>
              <a:defRPr lang="zh-CN"/>
            </a:defPPr>
            <a:lvl1pPr>
              <a:defRPr>
                <a:latin typeface="楷体" panose="02010609060101010101" pitchFamily="49" charset="-122"/>
                <a:ea typeface="楷体" panose="02010609060101010101" pitchFamily="49" charset="-122"/>
              </a:defRPr>
            </a:lvl1pPr>
          </a:lstStyle>
          <a:p>
            <a:r>
              <a:rPr lang="zh-CN" altLang="en-US" dirty="0"/>
              <a:t>对样本划分的粒度决定了样本的独立性（分类）</a:t>
            </a:r>
          </a:p>
        </p:txBody>
      </p:sp>
      <p:sp>
        <p:nvSpPr>
          <p:cNvPr id="23" name="灯片编号占位符 22">
            <a:extLst>
              <a:ext uri="{FF2B5EF4-FFF2-40B4-BE49-F238E27FC236}">
                <a16:creationId xmlns:a16="http://schemas.microsoft.com/office/drawing/2014/main" id="{6DD7300D-62CE-4F41-9677-4CCF06CB6AC2}"/>
              </a:ext>
            </a:extLst>
          </p:cNvPr>
          <p:cNvSpPr>
            <a:spLocks noGrp="1"/>
          </p:cNvSpPr>
          <p:nvPr>
            <p:ph type="sldNum" sz="quarter" idx="12"/>
          </p:nvPr>
        </p:nvSpPr>
        <p:spPr/>
        <p:txBody>
          <a:bodyPr/>
          <a:lstStyle/>
          <a:p>
            <a:fld id="{C2E452AA-745F-42B1-B255-F05DDC3B7FF7}" type="slidenum">
              <a:rPr lang="zh-CN" altLang="en-US" smtClean="0"/>
              <a:pPr/>
              <a:t>15</a:t>
            </a:fld>
            <a:endParaRPr lang="zh-CN" altLang="en-US" dirty="0"/>
          </a:p>
        </p:txBody>
      </p:sp>
      <p:sp>
        <p:nvSpPr>
          <p:cNvPr id="17" name="文本框 16">
            <a:extLst>
              <a:ext uri="{FF2B5EF4-FFF2-40B4-BE49-F238E27FC236}">
                <a16:creationId xmlns:a16="http://schemas.microsoft.com/office/drawing/2014/main" id="{CA61BC8A-0992-48FA-9D74-3AFDDCACFE2A}"/>
              </a:ext>
            </a:extLst>
          </p:cNvPr>
          <p:cNvSpPr txBox="1"/>
          <p:nvPr/>
        </p:nvSpPr>
        <p:spPr>
          <a:xfrm>
            <a:off x="353256" y="5543843"/>
            <a:ext cx="11639550" cy="646331"/>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Instance discrimination</a:t>
            </a:r>
            <a:r>
              <a:rPr lang="zh-CN" altLang="en-US" dirty="0">
                <a:latin typeface="楷体" panose="02010609060101010101" pitchFamily="49" charset="-122"/>
                <a:ea typeface="楷体" panose="02010609060101010101" pitchFamily="49" charset="-122"/>
              </a:rPr>
              <a:t>：按照最细的粒度对图像进行分类，那么每一张图像就是一个类别，而通过人为先验对该图像进行变换后获得的新图像与其属于同一类别。</a:t>
            </a:r>
          </a:p>
        </p:txBody>
      </p:sp>
    </p:spTree>
    <p:extLst>
      <p:ext uri="{BB962C8B-B14F-4D97-AF65-F5344CB8AC3E}">
        <p14:creationId xmlns:p14="http://schemas.microsoft.com/office/powerpoint/2010/main" val="189364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FBCDFFD4-A579-4504-A6F0-119044A00EBA}"/>
              </a:ext>
            </a:extLst>
          </p:cNvPr>
          <p:cNvSpPr/>
          <p:nvPr/>
        </p:nvSpPr>
        <p:spPr>
          <a:xfrm rot="1350027">
            <a:off x="3980021" y="428800"/>
            <a:ext cx="3648075" cy="2062792"/>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4147A4C7-9E07-4239-A41C-79C524BCDC72}"/>
              </a:ext>
            </a:extLst>
          </p:cNvPr>
          <p:cNvSpPr/>
          <p:nvPr/>
        </p:nvSpPr>
        <p:spPr>
          <a:xfrm rot="15140500">
            <a:off x="1178658" y="2636947"/>
            <a:ext cx="4858546" cy="2219863"/>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4D095251-88F2-453E-B17D-55C410968353}"/>
              </a:ext>
            </a:extLst>
          </p:cNvPr>
          <p:cNvSpPr/>
          <p:nvPr/>
        </p:nvSpPr>
        <p:spPr>
          <a:xfrm rot="2581779">
            <a:off x="7808274" y="1737690"/>
            <a:ext cx="3648075" cy="2219863"/>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a:extLst>
              <a:ext uri="{FF2B5EF4-FFF2-40B4-BE49-F238E27FC236}">
                <a16:creationId xmlns:a16="http://schemas.microsoft.com/office/drawing/2014/main" id="{3F903D71-2007-4E0E-BC54-73F92DABC1C2}"/>
              </a:ext>
            </a:extLst>
          </p:cNvPr>
          <p:cNvGrpSpPr/>
          <p:nvPr/>
        </p:nvGrpSpPr>
        <p:grpSpPr>
          <a:xfrm>
            <a:off x="-4446812" y="-3985318"/>
            <a:ext cx="20622938" cy="14199625"/>
            <a:chOff x="-4446812" y="-3985318"/>
            <a:chExt cx="20622938" cy="14199625"/>
          </a:xfrm>
        </p:grpSpPr>
        <p:sp>
          <p:nvSpPr>
            <p:cNvPr id="5" name="椭圆 4">
              <a:extLst>
                <a:ext uri="{FF2B5EF4-FFF2-40B4-BE49-F238E27FC236}">
                  <a16:creationId xmlns:a16="http://schemas.microsoft.com/office/drawing/2014/main" id="{5D13D60B-1E68-4FB5-A817-7BB35E5A4613}"/>
                </a:ext>
              </a:extLst>
            </p:cNvPr>
            <p:cNvSpPr/>
            <p:nvPr/>
          </p:nvSpPr>
          <p:spPr>
            <a:xfrm>
              <a:off x="6058871" y="61986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C343902-F702-404F-8794-012A5F62F45C}"/>
                </a:ext>
              </a:extLst>
            </p:cNvPr>
            <p:cNvSpPr/>
            <p:nvPr/>
          </p:nvSpPr>
          <p:spPr>
            <a:xfrm>
              <a:off x="7682234" y="480498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6AF9424-64E8-4C46-AAB5-6F4085B4A52B}"/>
                </a:ext>
              </a:extLst>
            </p:cNvPr>
            <p:cNvSpPr/>
            <p:nvPr/>
          </p:nvSpPr>
          <p:spPr>
            <a:xfrm>
              <a:off x="6851101" y="541650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89EEEEE-9591-444B-BF38-9293D92A728A}"/>
                </a:ext>
              </a:extLst>
            </p:cNvPr>
            <p:cNvSpPr/>
            <p:nvPr/>
          </p:nvSpPr>
          <p:spPr>
            <a:xfrm>
              <a:off x="9586420" y="207717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9C247D0-C6AD-4439-ADC8-F9714AB41E37}"/>
                </a:ext>
              </a:extLst>
            </p:cNvPr>
            <p:cNvSpPr/>
            <p:nvPr/>
          </p:nvSpPr>
          <p:spPr>
            <a:xfrm>
              <a:off x="6601614" y="3575677"/>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FA80596-D616-4377-9011-124208072DDB}"/>
                </a:ext>
              </a:extLst>
            </p:cNvPr>
            <p:cNvSpPr/>
            <p:nvPr/>
          </p:nvSpPr>
          <p:spPr>
            <a:xfrm>
              <a:off x="3331633" y="2638625"/>
              <a:ext cx="592819" cy="592819"/>
            </a:xfrm>
            <a:prstGeom prst="ellipse">
              <a:avLst/>
            </a:prstGeom>
            <a:solidFill>
              <a:schemeClr val="accent2"/>
            </a:solidFill>
            <a:ln>
              <a:noFill/>
            </a:ln>
            <a:scene3d>
              <a:camera prst="isometricOffAxis2Right"/>
              <a:lightRig rig="threePt" dir="t"/>
            </a:scene3d>
            <a:sp3d prstMaterial="matte">
              <a:bevelT w="292100" h="304800"/>
              <a:bevelB w="292100" h="3048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DC173E0-0EBA-4789-BC6E-B4228A5E5F7B}"/>
                </a:ext>
              </a:extLst>
            </p:cNvPr>
            <p:cNvSpPr/>
            <p:nvPr/>
          </p:nvSpPr>
          <p:spPr>
            <a:xfrm>
              <a:off x="9050037" y="266998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4FA855F-BCD7-4434-AE04-7A41A31833FD}"/>
                </a:ext>
              </a:extLst>
            </p:cNvPr>
            <p:cNvSpPr/>
            <p:nvPr/>
          </p:nvSpPr>
          <p:spPr>
            <a:xfrm>
              <a:off x="3536234" y="362655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8CD6733-8167-4077-B01F-7815529C6A1C}"/>
                </a:ext>
              </a:extLst>
            </p:cNvPr>
            <p:cNvSpPr/>
            <p:nvPr/>
          </p:nvSpPr>
          <p:spPr>
            <a:xfrm>
              <a:off x="5486256" y="158218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8E77072-0CCC-4BC4-94E3-F7E1F9E29496}"/>
                </a:ext>
              </a:extLst>
            </p:cNvPr>
            <p:cNvSpPr/>
            <p:nvPr/>
          </p:nvSpPr>
          <p:spPr>
            <a:xfrm>
              <a:off x="9488952" y="1229557"/>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89003E4-FD6B-47DB-93E6-F93B25A9056F}"/>
                </a:ext>
              </a:extLst>
            </p:cNvPr>
            <p:cNvSpPr/>
            <p:nvPr/>
          </p:nvSpPr>
          <p:spPr>
            <a:xfrm>
              <a:off x="10459596" y="207717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7D42BC8-C22D-4423-8D2B-C4CFBD63BEF2}"/>
                </a:ext>
              </a:extLst>
            </p:cNvPr>
            <p:cNvSpPr/>
            <p:nvPr/>
          </p:nvSpPr>
          <p:spPr>
            <a:xfrm>
              <a:off x="2070267" y="339188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2688C4B-D2F4-47D8-A52E-F9030DB74F62}"/>
                </a:ext>
              </a:extLst>
            </p:cNvPr>
            <p:cNvSpPr/>
            <p:nvPr/>
          </p:nvSpPr>
          <p:spPr>
            <a:xfrm>
              <a:off x="10081771" y="285028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579368E-DD04-4DE0-8EF1-F9BCC1F81538}"/>
                </a:ext>
              </a:extLst>
            </p:cNvPr>
            <p:cNvSpPr/>
            <p:nvPr/>
          </p:nvSpPr>
          <p:spPr>
            <a:xfrm>
              <a:off x="6601614" y="148435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BB71E0-71E6-4196-B412-68AD37C9382D}"/>
                </a:ext>
              </a:extLst>
            </p:cNvPr>
            <p:cNvSpPr/>
            <p:nvPr/>
          </p:nvSpPr>
          <p:spPr>
            <a:xfrm>
              <a:off x="6021129" y="426742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6677AFC-86DE-4D0C-B62F-08FDBCDDF957}"/>
                </a:ext>
              </a:extLst>
            </p:cNvPr>
            <p:cNvSpPr/>
            <p:nvPr/>
          </p:nvSpPr>
          <p:spPr>
            <a:xfrm>
              <a:off x="2162049" y="212740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DC6A29B4-7F7E-4585-ADC6-63404BD4AA7F}"/>
                </a:ext>
              </a:extLst>
            </p:cNvPr>
            <p:cNvSpPr/>
            <p:nvPr/>
          </p:nvSpPr>
          <p:spPr>
            <a:xfrm>
              <a:off x="7858504" y="403156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EF19B993-6DC0-4CD4-A511-54C2360B396D}"/>
                </a:ext>
              </a:extLst>
            </p:cNvPr>
            <p:cNvSpPr/>
            <p:nvPr/>
          </p:nvSpPr>
          <p:spPr>
            <a:xfrm>
              <a:off x="7577765" y="294867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AE62DBE-78C5-421F-94C5-7CEA90986F71}"/>
                </a:ext>
              </a:extLst>
            </p:cNvPr>
            <p:cNvSpPr/>
            <p:nvPr/>
          </p:nvSpPr>
          <p:spPr>
            <a:xfrm>
              <a:off x="3406524" y="5430269"/>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796B0EA-62C2-4748-936C-CDB298DD86B8}"/>
                </a:ext>
              </a:extLst>
            </p:cNvPr>
            <p:cNvSpPr/>
            <p:nvPr/>
          </p:nvSpPr>
          <p:spPr>
            <a:xfrm>
              <a:off x="1928646" y="475045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BE1C78C-EB6E-4DA3-AC35-21A2328A1D8F}"/>
                </a:ext>
              </a:extLst>
            </p:cNvPr>
            <p:cNvSpPr/>
            <p:nvPr/>
          </p:nvSpPr>
          <p:spPr>
            <a:xfrm>
              <a:off x="4402320" y="4187849"/>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AFA5FD91-1927-4426-A4D0-DD6A336363AC}"/>
                </a:ext>
              </a:extLst>
            </p:cNvPr>
            <p:cNvSpPr/>
            <p:nvPr/>
          </p:nvSpPr>
          <p:spPr>
            <a:xfrm rot="1853491">
              <a:off x="15286637" y="-297244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15A1CF2E-9DB6-4895-BDE8-613FD64DFDE4}"/>
                </a:ext>
              </a:extLst>
            </p:cNvPr>
            <p:cNvSpPr/>
            <p:nvPr/>
          </p:nvSpPr>
          <p:spPr>
            <a:xfrm rot="1853491">
              <a:off x="14531013" y="145243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2C77B52-686B-48D5-A7A9-BAAF16E60DA4}"/>
                </a:ext>
              </a:extLst>
            </p:cNvPr>
            <p:cNvSpPr/>
            <p:nvPr/>
          </p:nvSpPr>
          <p:spPr>
            <a:xfrm rot="1853491">
              <a:off x="13503822" y="155048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80A3626-E7E8-4E8A-810D-2FAE3680D87E}"/>
                </a:ext>
              </a:extLst>
            </p:cNvPr>
            <p:cNvSpPr/>
            <p:nvPr/>
          </p:nvSpPr>
          <p:spPr>
            <a:xfrm rot="1853491">
              <a:off x="12968620" y="-1946635"/>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FD10AB9-1736-4191-A5B5-60B82E6D919D}"/>
                </a:ext>
              </a:extLst>
            </p:cNvPr>
            <p:cNvSpPr/>
            <p:nvPr/>
          </p:nvSpPr>
          <p:spPr>
            <a:xfrm rot="1853491">
              <a:off x="14234832" y="-15728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DDB949A-E1B6-44A4-8629-BF78993F3A55}"/>
                </a:ext>
              </a:extLst>
            </p:cNvPr>
            <p:cNvSpPr/>
            <p:nvPr/>
          </p:nvSpPr>
          <p:spPr>
            <a:xfrm rot="1853491">
              <a:off x="11853382" y="-3046690"/>
              <a:ext cx="592819" cy="592819"/>
            </a:xfrm>
            <a:prstGeom prst="ellipse">
              <a:avLst/>
            </a:prstGeom>
            <a:solidFill>
              <a:schemeClr val="accent2"/>
            </a:solidFill>
            <a:ln>
              <a:noFill/>
            </a:ln>
            <a:scene3d>
              <a:camera prst="isometricOffAxis2Right"/>
              <a:lightRig rig="threePt" dir="t"/>
            </a:scene3d>
            <a:sp3d prstMaterial="matte">
              <a:bevelT w="292100" h="304800"/>
              <a:bevelB w="292100" h="3048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BE315B8-6E71-4871-BD02-C89B9608DB2D}"/>
                </a:ext>
              </a:extLst>
            </p:cNvPr>
            <p:cNvSpPr/>
            <p:nvPr/>
          </p:nvSpPr>
          <p:spPr>
            <a:xfrm rot="1853491">
              <a:off x="12203966" y="-171330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94D45A1-B4D7-45C9-9BE1-6EB0A9E95E9A}"/>
                </a:ext>
              </a:extLst>
            </p:cNvPr>
            <p:cNvSpPr/>
            <p:nvPr/>
          </p:nvSpPr>
          <p:spPr>
            <a:xfrm rot="1853491">
              <a:off x="10794005" y="-1993305"/>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3F5DE15-4EDF-4BFC-9B5B-99965C676722}"/>
                </a:ext>
              </a:extLst>
            </p:cNvPr>
            <p:cNvSpPr/>
            <p:nvPr/>
          </p:nvSpPr>
          <p:spPr>
            <a:xfrm rot="1853491">
              <a:off x="14435439" y="-370540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750F280-EB57-46A4-9000-9EB32CDFEB09}"/>
                </a:ext>
              </a:extLst>
            </p:cNvPr>
            <p:cNvSpPr/>
            <p:nvPr/>
          </p:nvSpPr>
          <p:spPr>
            <a:xfrm rot="1853491">
              <a:off x="14429466" y="-120344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DC1D81C-6D89-4C79-AFE5-F70C016F5A03}"/>
                </a:ext>
              </a:extLst>
            </p:cNvPr>
            <p:cNvSpPr/>
            <p:nvPr/>
          </p:nvSpPr>
          <p:spPr>
            <a:xfrm rot="1853491">
              <a:off x="13717928" y="-149833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7FF081F8-F32B-4E9D-93F9-506266304D17}"/>
                </a:ext>
              </a:extLst>
            </p:cNvPr>
            <p:cNvSpPr/>
            <p:nvPr/>
          </p:nvSpPr>
          <p:spPr>
            <a:xfrm rot="1853491">
              <a:off x="9656483" y="-294733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8B376B6C-8A58-4E96-ACA5-C595271455D2}"/>
                </a:ext>
              </a:extLst>
            </p:cNvPr>
            <p:cNvSpPr/>
            <p:nvPr/>
          </p:nvSpPr>
          <p:spPr>
            <a:xfrm rot="1853491">
              <a:off x="12996773" y="-1028875"/>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FFDCCCE-7EF5-4906-BA79-DB728648A440}"/>
                </a:ext>
              </a:extLst>
            </p:cNvPr>
            <p:cNvSpPr/>
            <p:nvPr/>
          </p:nvSpPr>
          <p:spPr>
            <a:xfrm rot="1853491">
              <a:off x="15308549" y="-195194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EC79344-58F5-438B-809B-57C42DFB935C}"/>
                </a:ext>
              </a:extLst>
            </p:cNvPr>
            <p:cNvSpPr/>
            <p:nvPr/>
          </p:nvSpPr>
          <p:spPr>
            <a:xfrm rot="1853491">
              <a:off x="13381540" y="13830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1253632-5B12-4FCD-9BAE-D94F2B45A1E0}"/>
                </a:ext>
              </a:extLst>
            </p:cNvPr>
            <p:cNvSpPr/>
            <p:nvPr/>
          </p:nvSpPr>
          <p:spPr>
            <a:xfrm rot="1853491">
              <a:off x="10384448" y="-398531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7673DED-F790-4E5F-9BCB-B72F99B7AB75}"/>
                </a:ext>
              </a:extLst>
            </p:cNvPr>
            <p:cNvSpPr/>
            <p:nvPr/>
          </p:nvSpPr>
          <p:spPr>
            <a:xfrm rot="1853491">
              <a:off x="15079360" y="87923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701E996-BADE-41D3-AB5F-4E6F2B82F782}"/>
                </a:ext>
              </a:extLst>
            </p:cNvPr>
            <p:cNvSpPr/>
            <p:nvPr/>
          </p:nvSpPr>
          <p:spPr>
            <a:xfrm rot="1853491">
              <a:off x="15583307" y="17570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3661DE6-4903-4FD9-979C-25CC5E5AC96B}"/>
                </a:ext>
              </a:extLst>
            </p:cNvPr>
            <p:cNvSpPr/>
            <p:nvPr/>
          </p:nvSpPr>
          <p:spPr>
            <a:xfrm rot="1853491">
              <a:off x="9756644" y="-51206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1368454-E0F1-4376-BC2A-3030F082BFE6}"/>
                </a:ext>
              </a:extLst>
            </p:cNvPr>
            <p:cNvSpPr/>
            <p:nvPr/>
          </p:nvSpPr>
          <p:spPr>
            <a:xfrm rot="1853491">
              <a:off x="8837444" y="-185420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BC117B72-5CEE-4221-8E9F-8354E70E6F18}"/>
                </a:ext>
              </a:extLst>
            </p:cNvPr>
            <p:cNvSpPr/>
            <p:nvPr/>
          </p:nvSpPr>
          <p:spPr>
            <a:xfrm rot="1853491">
              <a:off x="11249053" y="-1066976"/>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77C4D38-3AE3-4B68-9305-5CFF5E2C7C00}"/>
                </a:ext>
              </a:extLst>
            </p:cNvPr>
            <p:cNvSpPr/>
            <p:nvPr/>
          </p:nvSpPr>
          <p:spPr>
            <a:xfrm rot="16177761">
              <a:off x="-831718" y="5594277"/>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D08852E6-C1EB-4EDE-A7B3-8FDC12517FF8}"/>
                </a:ext>
              </a:extLst>
            </p:cNvPr>
            <p:cNvSpPr/>
            <p:nvPr/>
          </p:nvSpPr>
          <p:spPr>
            <a:xfrm rot="16177761">
              <a:off x="-1133238" y="318014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6517827-0E82-43D7-B7F3-7BA5DADCB195}"/>
                </a:ext>
              </a:extLst>
            </p:cNvPr>
            <p:cNvSpPr/>
            <p:nvPr/>
          </p:nvSpPr>
          <p:spPr>
            <a:xfrm rot="16177761">
              <a:off x="-516358" y="400730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AB43C12-28DE-408B-AE6B-F26EB6916E33}"/>
                </a:ext>
              </a:extLst>
            </p:cNvPr>
            <p:cNvSpPr/>
            <p:nvPr/>
          </p:nvSpPr>
          <p:spPr>
            <a:xfrm rot="16177761">
              <a:off x="-3227959" y="6279645"/>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D3AD61EA-0964-44C6-B002-46717A4E03C2}"/>
                </a:ext>
              </a:extLst>
            </p:cNvPr>
            <p:cNvSpPr/>
            <p:nvPr/>
          </p:nvSpPr>
          <p:spPr>
            <a:xfrm rot="16177761">
              <a:off x="-2355529" y="426869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335F7D0-5078-4B60-9EBB-95C2FEC6F49D}"/>
                </a:ext>
              </a:extLst>
            </p:cNvPr>
            <p:cNvSpPr/>
            <p:nvPr/>
          </p:nvSpPr>
          <p:spPr>
            <a:xfrm rot="16177761">
              <a:off x="-3589529" y="7803831"/>
              <a:ext cx="592819" cy="592819"/>
            </a:xfrm>
            <a:prstGeom prst="ellipse">
              <a:avLst/>
            </a:prstGeom>
            <a:solidFill>
              <a:schemeClr val="accent2"/>
            </a:solidFill>
            <a:ln>
              <a:noFill/>
            </a:ln>
            <a:scene3d>
              <a:camera prst="isometricOffAxis2Right"/>
              <a:lightRig rig="threePt" dir="t"/>
            </a:scene3d>
            <a:sp3d prstMaterial="matte">
              <a:bevelT w="292100" h="304800"/>
              <a:bevelB w="292100" h="3048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F3D0052-FA52-4B9F-9BDE-DBCA941F2711}"/>
                </a:ext>
              </a:extLst>
            </p:cNvPr>
            <p:cNvSpPr/>
            <p:nvPr/>
          </p:nvSpPr>
          <p:spPr>
            <a:xfrm rot="16177761">
              <a:off x="-2631683" y="681218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BAEED52-616A-4CC2-9261-0BB97ACDE7CD}"/>
                </a:ext>
              </a:extLst>
            </p:cNvPr>
            <p:cNvSpPr/>
            <p:nvPr/>
          </p:nvSpPr>
          <p:spPr>
            <a:xfrm rot="16177761">
              <a:off x="-1016519" y="6702255"/>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57C069B-14F9-42D7-AEAC-FC45812F5A94}"/>
                </a:ext>
              </a:extLst>
            </p:cNvPr>
            <p:cNvSpPr/>
            <p:nvPr/>
          </p:nvSpPr>
          <p:spPr>
            <a:xfrm rot="16177761">
              <a:off x="-3350794" y="464523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9E82C733-4862-475F-85A5-742B3510BBFD}"/>
                </a:ext>
              </a:extLst>
            </p:cNvPr>
            <p:cNvSpPr/>
            <p:nvPr/>
          </p:nvSpPr>
          <p:spPr>
            <a:xfrm rot="16177761">
              <a:off x="-3233607" y="5406487"/>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D65380A6-AD04-436E-AF41-98898712FDEE}"/>
                </a:ext>
              </a:extLst>
            </p:cNvPr>
            <p:cNvSpPr/>
            <p:nvPr/>
          </p:nvSpPr>
          <p:spPr>
            <a:xfrm rot="16177761">
              <a:off x="-2458066" y="577930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0B928E3A-0F6A-4C1C-AEFE-549374A246D9}"/>
                </a:ext>
              </a:extLst>
            </p:cNvPr>
            <p:cNvSpPr/>
            <p:nvPr/>
          </p:nvSpPr>
          <p:spPr>
            <a:xfrm rot="16177761">
              <a:off x="-4446812" y="428222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BD6DC555-9200-42CD-BD2D-216F23D73D03}"/>
                </a:ext>
              </a:extLst>
            </p:cNvPr>
            <p:cNvSpPr/>
            <p:nvPr/>
          </p:nvSpPr>
          <p:spPr>
            <a:xfrm rot="16177761">
              <a:off x="-1660039" y="484469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4AB8F249-49F5-4751-9426-2BD649AE1E0F}"/>
                </a:ext>
              </a:extLst>
            </p:cNvPr>
            <p:cNvSpPr/>
            <p:nvPr/>
          </p:nvSpPr>
          <p:spPr>
            <a:xfrm rot="16177761">
              <a:off x="-1907778" y="300888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778B164-9960-4E75-9576-1F2457C382AD}"/>
                </a:ext>
              </a:extLst>
            </p:cNvPr>
            <p:cNvSpPr/>
            <p:nvPr/>
          </p:nvSpPr>
          <p:spPr>
            <a:xfrm rot="16177761">
              <a:off x="-2770686" y="2943209"/>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241C017-5AC3-4D97-BDAD-851605C332E3}"/>
                </a:ext>
              </a:extLst>
            </p:cNvPr>
            <p:cNvSpPr/>
            <p:nvPr/>
          </p:nvSpPr>
          <p:spPr>
            <a:xfrm rot="16177761">
              <a:off x="-1583647" y="729303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a:extLst>
                <a:ext uri="{FF2B5EF4-FFF2-40B4-BE49-F238E27FC236}">
                  <a16:creationId xmlns:a16="http://schemas.microsoft.com/office/drawing/2014/main" id="{857DF37C-7F7E-4050-A814-87789FC66D1C}"/>
                </a:ext>
              </a:extLst>
            </p:cNvPr>
            <p:cNvGrpSpPr/>
            <p:nvPr/>
          </p:nvGrpSpPr>
          <p:grpSpPr>
            <a:xfrm rot="2248748">
              <a:off x="11605830" y="4365600"/>
              <a:ext cx="2794586" cy="5848707"/>
              <a:chOff x="13592131" y="5060602"/>
              <a:chExt cx="2794586" cy="5848707"/>
            </a:xfrm>
          </p:grpSpPr>
          <p:sp>
            <p:nvSpPr>
              <p:cNvPr id="128" name="椭圆 127">
                <a:extLst>
                  <a:ext uri="{FF2B5EF4-FFF2-40B4-BE49-F238E27FC236}">
                    <a16:creationId xmlns:a16="http://schemas.microsoft.com/office/drawing/2014/main" id="{867E9504-79BA-489C-B6AC-C0CE0295E2FE}"/>
                  </a:ext>
                </a:extLst>
              </p:cNvPr>
              <p:cNvSpPr/>
              <p:nvPr/>
            </p:nvSpPr>
            <p:spPr>
              <a:xfrm rot="1853491">
                <a:off x="15497228" y="579356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887F2F2-C1D4-46A8-850D-52414323C49C}"/>
                  </a:ext>
                </a:extLst>
              </p:cNvPr>
              <p:cNvSpPr/>
              <p:nvPr/>
            </p:nvSpPr>
            <p:spPr>
              <a:xfrm rot="1853491">
                <a:off x="14741604" y="1021843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75EF1594-0D92-40DC-909B-54C49B7AE0E8}"/>
                  </a:ext>
                </a:extLst>
              </p:cNvPr>
              <p:cNvSpPr/>
              <p:nvPr/>
            </p:nvSpPr>
            <p:spPr>
              <a:xfrm rot="1853491">
                <a:off x="13714413" y="10316490"/>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E7825AD7-F970-435A-A319-1CDCA76D6276}"/>
                  </a:ext>
                </a:extLst>
              </p:cNvPr>
              <p:cNvSpPr/>
              <p:nvPr/>
            </p:nvSpPr>
            <p:spPr>
              <a:xfrm rot="1853491">
                <a:off x="14445423" y="860871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50BC83D-AE04-42FB-8A92-5D8FC73CF998}"/>
                  </a:ext>
                </a:extLst>
              </p:cNvPr>
              <p:cNvSpPr/>
              <p:nvPr/>
            </p:nvSpPr>
            <p:spPr>
              <a:xfrm rot="1853491">
                <a:off x="14646030" y="5060602"/>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19844E8B-8ECB-4D2A-A044-A23AE7D23692}"/>
                  </a:ext>
                </a:extLst>
              </p:cNvPr>
              <p:cNvSpPr/>
              <p:nvPr/>
            </p:nvSpPr>
            <p:spPr>
              <a:xfrm rot="1853491">
                <a:off x="14640057" y="756255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15C2D5DD-0999-42FA-AA22-F656ED4B207A}"/>
                  </a:ext>
                </a:extLst>
              </p:cNvPr>
              <p:cNvSpPr/>
              <p:nvPr/>
            </p:nvSpPr>
            <p:spPr>
              <a:xfrm rot="1853491">
                <a:off x="13928519" y="726766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57DD5800-357A-45C0-84D2-5F74A081654E}"/>
                  </a:ext>
                </a:extLst>
              </p:cNvPr>
              <p:cNvSpPr/>
              <p:nvPr/>
            </p:nvSpPr>
            <p:spPr>
              <a:xfrm rot="1853491">
                <a:off x="15519140" y="6814061"/>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3A0671E-9793-40D7-AE5C-995B9C4F4BB3}"/>
                  </a:ext>
                </a:extLst>
              </p:cNvPr>
              <p:cNvSpPr/>
              <p:nvPr/>
            </p:nvSpPr>
            <p:spPr>
              <a:xfrm rot="1853491">
                <a:off x="13592131" y="8904303"/>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DC458BA1-48F2-45E4-B662-221581DA4437}"/>
                  </a:ext>
                </a:extLst>
              </p:cNvPr>
              <p:cNvSpPr/>
              <p:nvPr/>
            </p:nvSpPr>
            <p:spPr>
              <a:xfrm rot="1853491">
                <a:off x="15289951" y="9645238"/>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032FEE72-7584-4971-8E1A-A6D147F3A274}"/>
                  </a:ext>
                </a:extLst>
              </p:cNvPr>
              <p:cNvSpPr/>
              <p:nvPr/>
            </p:nvSpPr>
            <p:spPr>
              <a:xfrm rot="1853491">
                <a:off x="15793898" y="8941704"/>
                <a:ext cx="592819" cy="592819"/>
              </a:xfrm>
              <a:prstGeom prst="ellipse">
                <a:avLst/>
              </a:prstGeom>
              <a:solidFill>
                <a:schemeClr val="accent2"/>
              </a:solidFill>
              <a:ln>
                <a:noFill/>
              </a:ln>
              <a:scene3d>
                <a:camera prst="isometricOffAxis2Right"/>
                <a:lightRig rig="threePt" dir="t"/>
              </a:scene3d>
              <a:sp3d extrusionH="63500" prstMaterial="matte">
                <a:bevelT w="292100" h="304800"/>
                <a:bevelB w="292100" h="304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3" name="任意多边形: 形状 142">
            <a:extLst>
              <a:ext uri="{FF2B5EF4-FFF2-40B4-BE49-F238E27FC236}">
                <a16:creationId xmlns:a16="http://schemas.microsoft.com/office/drawing/2014/main" id="{B96A59CD-682D-440D-B11E-9EAD27F27526}"/>
              </a:ext>
            </a:extLst>
          </p:cNvPr>
          <p:cNvSpPr/>
          <p:nvPr/>
        </p:nvSpPr>
        <p:spPr>
          <a:xfrm rot="1117492">
            <a:off x="6529072" y="-31670"/>
            <a:ext cx="4848846" cy="2219863"/>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D0339124-9069-4A0F-8A3E-9519033EC568}"/>
              </a:ext>
            </a:extLst>
          </p:cNvPr>
          <p:cNvSpPr/>
          <p:nvPr/>
        </p:nvSpPr>
        <p:spPr>
          <a:xfrm rot="15836388">
            <a:off x="73585" y="3077917"/>
            <a:ext cx="4858546" cy="2219863"/>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74D43F2B-A257-469B-9497-316FA89F7264}"/>
              </a:ext>
            </a:extLst>
          </p:cNvPr>
          <p:cNvSpPr/>
          <p:nvPr/>
        </p:nvSpPr>
        <p:spPr>
          <a:xfrm rot="8079967">
            <a:off x="6891861" y="3328094"/>
            <a:ext cx="4657089" cy="2219863"/>
          </a:xfrm>
          <a:custGeom>
            <a:avLst/>
            <a:gdLst>
              <a:gd name="connsiteX0" fmla="*/ 0 w 7696200"/>
              <a:gd name="connsiteY0" fmla="*/ 561975 h 2381705"/>
              <a:gd name="connsiteX1" fmla="*/ 2219325 w 7696200"/>
              <a:gd name="connsiteY1" fmla="*/ 2028825 h 2381705"/>
              <a:gd name="connsiteX2" fmla="*/ 6181725 w 7696200"/>
              <a:gd name="connsiteY2" fmla="*/ 2219325 h 2381705"/>
              <a:gd name="connsiteX3" fmla="*/ 7696200 w 7696200"/>
              <a:gd name="connsiteY3" fmla="*/ 0 h 2381705"/>
              <a:gd name="connsiteX0" fmla="*/ 0 w 7696200"/>
              <a:gd name="connsiteY0" fmla="*/ 561975 h 2310577"/>
              <a:gd name="connsiteX1" fmla="*/ 2219325 w 7696200"/>
              <a:gd name="connsiteY1" fmla="*/ 2028825 h 2310577"/>
              <a:gd name="connsiteX2" fmla="*/ 5544243 w 7696200"/>
              <a:gd name="connsiteY2" fmla="*/ 2122583 h 2310577"/>
              <a:gd name="connsiteX3" fmla="*/ 7696200 w 7696200"/>
              <a:gd name="connsiteY3" fmla="*/ 0 h 2310577"/>
              <a:gd name="connsiteX0" fmla="*/ 0 w 7696200"/>
              <a:gd name="connsiteY0" fmla="*/ 561975 h 2725142"/>
              <a:gd name="connsiteX1" fmla="*/ 1482680 w 7696200"/>
              <a:gd name="connsiteY1" fmla="*/ 2633465 h 2725142"/>
              <a:gd name="connsiteX2" fmla="*/ 5544243 w 7696200"/>
              <a:gd name="connsiteY2" fmla="*/ 2122583 h 2725142"/>
              <a:gd name="connsiteX3" fmla="*/ 7696200 w 7696200"/>
              <a:gd name="connsiteY3" fmla="*/ 0 h 2725142"/>
              <a:gd name="connsiteX0" fmla="*/ 2160 w 7698360"/>
              <a:gd name="connsiteY0" fmla="*/ 561975 h 2725142"/>
              <a:gd name="connsiteX1" fmla="*/ 1484840 w 7698360"/>
              <a:gd name="connsiteY1" fmla="*/ 2633465 h 2725142"/>
              <a:gd name="connsiteX2" fmla="*/ 5546403 w 7698360"/>
              <a:gd name="connsiteY2" fmla="*/ 2122583 h 2725142"/>
              <a:gd name="connsiteX3" fmla="*/ 7698360 w 7698360"/>
              <a:gd name="connsiteY3" fmla="*/ 0 h 2725142"/>
              <a:gd name="connsiteX0" fmla="*/ 2562 w 7698762"/>
              <a:gd name="connsiteY0" fmla="*/ 561975 h 2774614"/>
              <a:gd name="connsiteX1" fmla="*/ 1485242 w 7698762"/>
              <a:gd name="connsiteY1" fmla="*/ 2633465 h 2774614"/>
              <a:gd name="connsiteX2" fmla="*/ 6170120 w 7698762"/>
              <a:gd name="connsiteY2" fmla="*/ 2303975 h 2774614"/>
              <a:gd name="connsiteX3" fmla="*/ 7698762 w 7698762"/>
              <a:gd name="connsiteY3" fmla="*/ 0 h 2774614"/>
              <a:gd name="connsiteX0" fmla="*/ 2082 w 7698282"/>
              <a:gd name="connsiteY0" fmla="*/ 561975 h 2719760"/>
              <a:gd name="connsiteX1" fmla="*/ 1612258 w 7698282"/>
              <a:gd name="connsiteY1" fmla="*/ 2560909 h 2719760"/>
              <a:gd name="connsiteX2" fmla="*/ 6169640 w 7698282"/>
              <a:gd name="connsiteY2" fmla="*/ 2303975 h 2719760"/>
              <a:gd name="connsiteX3" fmla="*/ 7698282 w 7698282"/>
              <a:gd name="connsiteY3" fmla="*/ 0 h 2719760"/>
              <a:gd name="connsiteX0" fmla="*/ 2081 w 7719963"/>
              <a:gd name="connsiteY0" fmla="*/ 561975 h 2719760"/>
              <a:gd name="connsiteX1" fmla="*/ 1612257 w 7719963"/>
              <a:gd name="connsiteY1" fmla="*/ 2560909 h 2719760"/>
              <a:gd name="connsiteX2" fmla="*/ 6169639 w 7719963"/>
              <a:gd name="connsiteY2" fmla="*/ 2303975 h 2719760"/>
              <a:gd name="connsiteX3" fmla="*/ 7698281 w 7719963"/>
              <a:gd name="connsiteY3" fmla="*/ 0 h 2719760"/>
              <a:gd name="connsiteX0" fmla="*/ 2081 w 7595597"/>
              <a:gd name="connsiteY0" fmla="*/ 465233 h 2618889"/>
              <a:gd name="connsiteX1" fmla="*/ 1612257 w 7595597"/>
              <a:gd name="connsiteY1" fmla="*/ 2464167 h 2618889"/>
              <a:gd name="connsiteX2" fmla="*/ 6169639 w 7595597"/>
              <a:gd name="connsiteY2" fmla="*/ 2207233 h 2618889"/>
              <a:gd name="connsiteX3" fmla="*/ 7570785 w 7595597"/>
              <a:gd name="connsiteY3" fmla="*/ 0 h 2618889"/>
            </a:gdLst>
            <a:ahLst/>
            <a:cxnLst>
              <a:cxn ang="0">
                <a:pos x="connsiteX0" y="connsiteY0"/>
              </a:cxn>
              <a:cxn ang="0">
                <a:pos x="connsiteX1" y="connsiteY1"/>
              </a:cxn>
              <a:cxn ang="0">
                <a:pos x="connsiteX2" y="connsiteY2"/>
              </a:cxn>
              <a:cxn ang="0">
                <a:pos x="connsiteX3" y="connsiteY3"/>
              </a:cxn>
            </a:cxnLst>
            <a:rect l="l" t="t" r="r" b="b"/>
            <a:pathLst>
              <a:path w="7595597" h="2618889">
                <a:moveTo>
                  <a:pt x="2081" y="465233"/>
                </a:moveTo>
                <a:cubicBezTo>
                  <a:pt x="-40882" y="1205659"/>
                  <a:pt x="584331" y="2173834"/>
                  <a:pt x="1612257" y="2464167"/>
                </a:cubicBezTo>
                <a:cubicBezTo>
                  <a:pt x="2640183" y="2754500"/>
                  <a:pt x="5176551" y="2617927"/>
                  <a:pt x="6169639" y="2207233"/>
                </a:cubicBezTo>
                <a:cubicBezTo>
                  <a:pt x="7162727" y="1796539"/>
                  <a:pt x="7723275" y="964779"/>
                  <a:pt x="7570785" y="0"/>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灯片编号占位符 145">
            <a:extLst>
              <a:ext uri="{FF2B5EF4-FFF2-40B4-BE49-F238E27FC236}">
                <a16:creationId xmlns:a16="http://schemas.microsoft.com/office/drawing/2014/main" id="{10EDB975-E44B-4F19-A950-85796A78494D}"/>
              </a:ext>
            </a:extLst>
          </p:cNvPr>
          <p:cNvSpPr>
            <a:spLocks noGrp="1"/>
          </p:cNvSpPr>
          <p:nvPr>
            <p:ph type="sldNum" sz="quarter" idx="12"/>
          </p:nvPr>
        </p:nvSpPr>
        <p:spPr/>
        <p:txBody>
          <a:bodyPr/>
          <a:lstStyle/>
          <a:p>
            <a:fld id="{C2E452AA-745F-42B1-B255-F05DDC3B7FF7}" type="slidenum">
              <a:rPr lang="zh-CN" altLang="en-US" smtClean="0"/>
              <a:t>16</a:t>
            </a:fld>
            <a:endParaRPr lang="zh-CN" altLang="en-US"/>
          </a:p>
        </p:txBody>
      </p:sp>
    </p:spTree>
    <p:extLst>
      <p:ext uri="{BB962C8B-B14F-4D97-AF65-F5344CB8AC3E}">
        <p14:creationId xmlns:p14="http://schemas.microsoft.com/office/powerpoint/2010/main" val="31348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41"/>
                                        </p:tgtEl>
                                      </p:cBhvr>
                                      <p:by x="50000" y="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1" grpId="0" animBg="1"/>
      <p:bldP spid="82" grpId="0" animBg="1"/>
      <p:bldP spid="143" grpId="0" animBg="1"/>
      <p:bldP spid="144" grpId="0" animBg="1"/>
      <p:bldP spid="1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A038C2-F76E-4DBF-B4F4-720459F1F69E}"/>
              </a:ext>
            </a:extLst>
          </p:cNvPr>
          <p:cNvSpPr txBox="1"/>
          <p:nvPr/>
        </p:nvSpPr>
        <p:spPr>
          <a:xfrm>
            <a:off x="203200" y="177800"/>
            <a:ext cx="1407758" cy="523220"/>
          </a:xfrm>
          <a:prstGeom prst="rect">
            <a:avLst/>
          </a:prstGeom>
          <a:noFill/>
        </p:spPr>
        <p:txBody>
          <a:bodyPr wrap="none" rtlCol="0">
            <a:spAutoFit/>
          </a:bodyPr>
          <a:lstStyle/>
          <a:p>
            <a:r>
              <a:rPr lang="en-US" altLang="zh-CN" sz="2800" b="1" dirty="0"/>
              <a:t>Feature</a:t>
            </a:r>
            <a:endParaRPr lang="zh-CN" altLang="en-US" sz="2800" b="1" dirty="0"/>
          </a:p>
        </p:txBody>
      </p:sp>
      <p:grpSp>
        <p:nvGrpSpPr>
          <p:cNvPr id="5" name="组合 4">
            <a:extLst>
              <a:ext uri="{FF2B5EF4-FFF2-40B4-BE49-F238E27FC236}">
                <a16:creationId xmlns:a16="http://schemas.microsoft.com/office/drawing/2014/main" id="{A91E3BE4-7A89-4D99-B06D-A79102FFDF2A}"/>
              </a:ext>
            </a:extLst>
          </p:cNvPr>
          <p:cNvGrpSpPr/>
          <p:nvPr/>
        </p:nvGrpSpPr>
        <p:grpSpPr>
          <a:xfrm>
            <a:off x="532909" y="1505242"/>
            <a:ext cx="1703853" cy="1270782"/>
            <a:chOff x="584492" y="1167618"/>
            <a:chExt cx="3637382" cy="2743982"/>
          </a:xfrm>
        </p:grpSpPr>
        <p:sp>
          <p:nvSpPr>
            <p:cNvPr id="4" name="矩形 3">
              <a:extLst>
                <a:ext uri="{FF2B5EF4-FFF2-40B4-BE49-F238E27FC236}">
                  <a16:creationId xmlns:a16="http://schemas.microsoft.com/office/drawing/2014/main" id="{39F2DA11-491C-4F2F-88F1-DD535B89C89B}"/>
                </a:ext>
              </a:extLst>
            </p:cNvPr>
            <p:cNvSpPr/>
            <p:nvPr/>
          </p:nvSpPr>
          <p:spPr>
            <a:xfrm>
              <a:off x="1403350" y="2124222"/>
              <a:ext cx="361950" cy="17873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3CDEB71-D38F-45BB-9BD4-6E2D674F0687}"/>
                </a:ext>
              </a:extLst>
            </p:cNvPr>
            <p:cNvSpPr/>
            <p:nvPr/>
          </p:nvSpPr>
          <p:spPr>
            <a:xfrm>
              <a:off x="1812779" y="1530350"/>
              <a:ext cx="361950" cy="238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3200DB7-1ADD-4C86-80B5-78E0A0DD219A}"/>
                </a:ext>
              </a:extLst>
            </p:cNvPr>
            <p:cNvSpPr/>
            <p:nvPr/>
          </p:nvSpPr>
          <p:spPr>
            <a:xfrm>
              <a:off x="2631637" y="1167618"/>
              <a:ext cx="361950" cy="27439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CF8FAD0-1EA1-47F1-BECD-20EC44387FD7}"/>
                </a:ext>
              </a:extLst>
            </p:cNvPr>
            <p:cNvSpPr/>
            <p:nvPr/>
          </p:nvSpPr>
          <p:spPr>
            <a:xfrm>
              <a:off x="3041066" y="2888566"/>
              <a:ext cx="361950" cy="10230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DCC60D4-4F65-4A17-8FB8-059959477313}"/>
                </a:ext>
              </a:extLst>
            </p:cNvPr>
            <p:cNvSpPr/>
            <p:nvPr/>
          </p:nvSpPr>
          <p:spPr>
            <a:xfrm>
              <a:off x="2222208" y="2208628"/>
              <a:ext cx="361950" cy="17029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1EF0D90-A148-4F7E-AF12-EF9A3F80AD2A}"/>
                </a:ext>
              </a:extLst>
            </p:cNvPr>
            <p:cNvSpPr/>
            <p:nvPr/>
          </p:nvSpPr>
          <p:spPr>
            <a:xfrm>
              <a:off x="3450495" y="2555630"/>
              <a:ext cx="361950" cy="13559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203FFDD-77E7-4E71-BA17-FE18E372FE79}"/>
                </a:ext>
              </a:extLst>
            </p:cNvPr>
            <p:cNvSpPr/>
            <p:nvPr/>
          </p:nvSpPr>
          <p:spPr>
            <a:xfrm>
              <a:off x="3859924" y="2208628"/>
              <a:ext cx="361950" cy="17029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BEFEC7C-3ADA-427D-81F6-4D27BC22DAF5}"/>
                </a:ext>
              </a:extLst>
            </p:cNvPr>
            <p:cNvSpPr/>
            <p:nvPr/>
          </p:nvSpPr>
          <p:spPr>
            <a:xfrm>
              <a:off x="993921" y="2888566"/>
              <a:ext cx="361950" cy="10230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9C9A65E-BF8B-494C-AE85-9B072623C6BC}"/>
                </a:ext>
              </a:extLst>
            </p:cNvPr>
            <p:cNvSpPr/>
            <p:nvPr/>
          </p:nvSpPr>
          <p:spPr>
            <a:xfrm>
              <a:off x="584492" y="1880382"/>
              <a:ext cx="361950" cy="20312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898F33D0-BB64-4711-931D-FB35F86B168F}"/>
              </a:ext>
            </a:extLst>
          </p:cNvPr>
          <p:cNvGrpSpPr/>
          <p:nvPr/>
        </p:nvGrpSpPr>
        <p:grpSpPr>
          <a:xfrm>
            <a:off x="4868103" y="1673228"/>
            <a:ext cx="1703853" cy="1102795"/>
            <a:chOff x="4821213" y="1673228"/>
            <a:chExt cx="1703853" cy="1102795"/>
          </a:xfrm>
        </p:grpSpPr>
        <p:sp>
          <p:nvSpPr>
            <p:cNvPr id="26" name="矩形 25">
              <a:extLst>
                <a:ext uri="{FF2B5EF4-FFF2-40B4-BE49-F238E27FC236}">
                  <a16:creationId xmlns:a16="http://schemas.microsoft.com/office/drawing/2014/main" id="{D8E88620-FA52-42B7-85C0-8ED22899B61F}"/>
                </a:ext>
              </a:extLst>
            </p:cNvPr>
            <p:cNvSpPr/>
            <p:nvPr/>
          </p:nvSpPr>
          <p:spPr>
            <a:xfrm>
              <a:off x="5204789" y="1948260"/>
              <a:ext cx="169548" cy="827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84ECE7A-2D78-406F-8AD0-CACD71ACF5A8}"/>
                </a:ext>
              </a:extLst>
            </p:cNvPr>
            <p:cNvSpPr/>
            <p:nvPr/>
          </p:nvSpPr>
          <p:spPr>
            <a:xfrm>
              <a:off x="5396578" y="1673228"/>
              <a:ext cx="169548" cy="11027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00B45C2-B26D-41A6-ADFC-4359E13B5F61}"/>
                </a:ext>
              </a:extLst>
            </p:cNvPr>
            <p:cNvSpPr/>
            <p:nvPr/>
          </p:nvSpPr>
          <p:spPr>
            <a:xfrm>
              <a:off x="5780153" y="2730303"/>
              <a:ext cx="16954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2EC19FA-81D4-4A3B-BC74-9204D273ED9A}"/>
                </a:ext>
              </a:extLst>
            </p:cNvPr>
            <p:cNvSpPr/>
            <p:nvPr/>
          </p:nvSpPr>
          <p:spPr>
            <a:xfrm>
              <a:off x="5971942" y="2730304"/>
              <a:ext cx="16954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8B271F1-6777-40BC-8CE7-E0C7CC9B470A}"/>
                </a:ext>
              </a:extLst>
            </p:cNvPr>
            <p:cNvSpPr/>
            <p:nvPr/>
          </p:nvSpPr>
          <p:spPr>
            <a:xfrm>
              <a:off x="5588366" y="1987349"/>
              <a:ext cx="169548" cy="7886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1BB8009-10F1-4C48-A0EC-8C7473875A00}"/>
                </a:ext>
              </a:extLst>
            </p:cNvPr>
            <p:cNvSpPr/>
            <p:nvPr/>
          </p:nvSpPr>
          <p:spPr>
            <a:xfrm>
              <a:off x="6163730" y="2730304"/>
              <a:ext cx="16954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1FFA324-7AD4-4952-96EB-0338839593FA}"/>
                </a:ext>
              </a:extLst>
            </p:cNvPr>
            <p:cNvSpPr/>
            <p:nvPr/>
          </p:nvSpPr>
          <p:spPr>
            <a:xfrm>
              <a:off x="6355518" y="2730303"/>
              <a:ext cx="16954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A6A6EF1-914A-487E-8D63-65FA54748691}"/>
                </a:ext>
              </a:extLst>
            </p:cNvPr>
            <p:cNvSpPr/>
            <p:nvPr/>
          </p:nvSpPr>
          <p:spPr>
            <a:xfrm>
              <a:off x="5013001" y="2730303"/>
              <a:ext cx="169548" cy="457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3BECC347-FD94-4018-930A-3B897B5EB6DD}"/>
                </a:ext>
              </a:extLst>
            </p:cNvPr>
            <p:cNvSpPr/>
            <p:nvPr/>
          </p:nvSpPr>
          <p:spPr>
            <a:xfrm>
              <a:off x="4821213" y="2730303"/>
              <a:ext cx="169547"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A5024C66-608E-4779-9BF5-EA88CB541AFD}"/>
              </a:ext>
            </a:extLst>
          </p:cNvPr>
          <p:cNvSpPr/>
          <p:nvPr/>
        </p:nvSpPr>
        <p:spPr>
          <a:xfrm>
            <a:off x="3023745" y="2012707"/>
            <a:ext cx="1249163" cy="6988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Model</a:t>
            </a:r>
            <a:endParaRPr lang="zh-CN" altLang="en-US" dirty="0"/>
          </a:p>
        </p:txBody>
      </p:sp>
      <p:sp>
        <p:nvSpPr>
          <p:cNvPr id="8" name="箭头: 右 7">
            <a:extLst>
              <a:ext uri="{FF2B5EF4-FFF2-40B4-BE49-F238E27FC236}">
                <a16:creationId xmlns:a16="http://schemas.microsoft.com/office/drawing/2014/main" id="{8DAE4BE6-F1CB-422A-921B-6E03A6249A1B}"/>
              </a:ext>
            </a:extLst>
          </p:cNvPr>
          <p:cNvSpPr/>
          <p:nvPr/>
        </p:nvSpPr>
        <p:spPr>
          <a:xfrm>
            <a:off x="2391505" y="2302241"/>
            <a:ext cx="407424" cy="2018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813A75F9-720E-4C6C-B162-4EF4436C8C85}"/>
              </a:ext>
            </a:extLst>
          </p:cNvPr>
          <p:cNvSpPr/>
          <p:nvPr/>
        </p:nvSpPr>
        <p:spPr>
          <a:xfrm>
            <a:off x="4424506" y="2302241"/>
            <a:ext cx="407424" cy="2018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053B924-C023-4758-9FE5-D2CC217A37B0}"/>
              </a:ext>
            </a:extLst>
          </p:cNvPr>
          <p:cNvSpPr txBox="1"/>
          <p:nvPr/>
        </p:nvSpPr>
        <p:spPr>
          <a:xfrm>
            <a:off x="457540" y="2846363"/>
            <a:ext cx="1854591" cy="369332"/>
          </a:xfrm>
          <a:prstGeom prst="rect">
            <a:avLst/>
          </a:prstGeom>
          <a:noFill/>
        </p:spPr>
        <p:txBody>
          <a:bodyPr wrap="square" rtlCol="0">
            <a:spAutoFit/>
          </a:bodyPr>
          <a:lstStyle/>
          <a:p>
            <a:pPr algn="ctr"/>
            <a:r>
              <a:rPr lang="en-US" altLang="zh-CN" dirty="0"/>
              <a:t>Original features</a:t>
            </a:r>
            <a:endParaRPr lang="zh-CN" altLang="en-US" dirty="0"/>
          </a:p>
        </p:txBody>
      </p:sp>
      <p:sp>
        <p:nvSpPr>
          <p:cNvPr id="36" name="文本框 35">
            <a:extLst>
              <a:ext uri="{FF2B5EF4-FFF2-40B4-BE49-F238E27FC236}">
                <a16:creationId xmlns:a16="http://schemas.microsoft.com/office/drawing/2014/main" id="{53767F9A-67AB-491A-9514-396EABAA33BF}"/>
              </a:ext>
            </a:extLst>
          </p:cNvPr>
          <p:cNvSpPr txBox="1"/>
          <p:nvPr/>
        </p:nvSpPr>
        <p:spPr>
          <a:xfrm>
            <a:off x="4474842" y="2846363"/>
            <a:ext cx="2320827" cy="369332"/>
          </a:xfrm>
          <a:prstGeom prst="rect">
            <a:avLst/>
          </a:prstGeom>
          <a:noFill/>
        </p:spPr>
        <p:txBody>
          <a:bodyPr wrap="square" rtlCol="0">
            <a:spAutoFit/>
          </a:bodyPr>
          <a:lstStyle/>
          <a:p>
            <a:pPr algn="ctr"/>
            <a:r>
              <a:rPr lang="en-US" altLang="zh-CN" dirty="0"/>
              <a:t>Task focused features</a:t>
            </a:r>
            <a:endParaRPr lang="zh-CN" altLang="en-US" dirty="0"/>
          </a:p>
        </p:txBody>
      </p:sp>
      <p:sp>
        <p:nvSpPr>
          <p:cNvPr id="37" name="文本框 36">
            <a:extLst>
              <a:ext uri="{FF2B5EF4-FFF2-40B4-BE49-F238E27FC236}">
                <a16:creationId xmlns:a16="http://schemas.microsoft.com/office/drawing/2014/main" id="{ADAF9875-BC03-4704-9061-05998D08DDEC}"/>
              </a:ext>
            </a:extLst>
          </p:cNvPr>
          <p:cNvSpPr txBox="1"/>
          <p:nvPr/>
        </p:nvSpPr>
        <p:spPr>
          <a:xfrm>
            <a:off x="7258542" y="2197020"/>
            <a:ext cx="4426212" cy="369332"/>
          </a:xfrm>
          <a:prstGeom prst="rect">
            <a:avLst/>
          </a:prstGeom>
          <a:noFill/>
        </p:spPr>
        <p:txBody>
          <a:bodyPr wrap="none" rtlCol="0">
            <a:spAutoFit/>
          </a:bodyPr>
          <a:lstStyle/>
          <a:p>
            <a:r>
              <a:rPr lang="zh-CN" altLang="en-US" dirty="0"/>
              <a:t>从原始图像中抽象</a:t>
            </a:r>
            <a:r>
              <a:rPr lang="en-US" altLang="zh-CN" dirty="0"/>
              <a:t>/</a:t>
            </a:r>
            <a:r>
              <a:rPr lang="zh-CN" altLang="en-US" dirty="0"/>
              <a:t>筛选出任务关注的特征</a:t>
            </a:r>
          </a:p>
        </p:txBody>
      </p:sp>
      <p:sp>
        <p:nvSpPr>
          <p:cNvPr id="38" name="灯片编号占位符 37">
            <a:extLst>
              <a:ext uri="{FF2B5EF4-FFF2-40B4-BE49-F238E27FC236}">
                <a16:creationId xmlns:a16="http://schemas.microsoft.com/office/drawing/2014/main" id="{E55A83C6-C384-468E-8DB6-5418AD007667}"/>
              </a:ext>
            </a:extLst>
          </p:cNvPr>
          <p:cNvSpPr>
            <a:spLocks noGrp="1"/>
          </p:cNvSpPr>
          <p:nvPr>
            <p:ph type="sldNum" sz="quarter" idx="12"/>
          </p:nvPr>
        </p:nvSpPr>
        <p:spPr/>
        <p:txBody>
          <a:bodyPr/>
          <a:lstStyle/>
          <a:p>
            <a:fld id="{C2E452AA-745F-42B1-B255-F05DDC3B7FF7}" type="slidenum">
              <a:rPr lang="zh-CN" altLang="en-US" smtClean="0"/>
              <a:pPr/>
              <a:t>17</a:t>
            </a:fld>
            <a:endParaRPr lang="zh-CN" altLang="en-US" dirty="0"/>
          </a:p>
        </p:txBody>
      </p:sp>
      <p:sp>
        <p:nvSpPr>
          <p:cNvPr id="39" name="文本框 38">
            <a:extLst>
              <a:ext uri="{FF2B5EF4-FFF2-40B4-BE49-F238E27FC236}">
                <a16:creationId xmlns:a16="http://schemas.microsoft.com/office/drawing/2014/main" id="{0DEDDEB5-EE8D-4E17-A3B1-479E6178E199}"/>
              </a:ext>
            </a:extLst>
          </p:cNvPr>
          <p:cNvSpPr txBox="1"/>
          <p:nvPr/>
        </p:nvSpPr>
        <p:spPr>
          <a:xfrm>
            <a:off x="203200" y="3465513"/>
            <a:ext cx="1069524" cy="369332"/>
          </a:xfrm>
          <a:prstGeom prst="rect">
            <a:avLst/>
          </a:prstGeom>
          <a:noFill/>
        </p:spPr>
        <p:txBody>
          <a:bodyPr wrap="none" rtlCol="0">
            <a:spAutoFit/>
          </a:bodyPr>
          <a:lstStyle/>
          <a:p>
            <a:r>
              <a:rPr lang="en-US" altLang="zh-CN" b="1" dirty="0"/>
              <a:t>Example</a:t>
            </a:r>
            <a:endParaRPr lang="zh-CN" altLang="en-US" b="1" dirty="0"/>
          </a:p>
        </p:txBody>
      </p:sp>
      <p:sp>
        <p:nvSpPr>
          <p:cNvPr id="40" name="文本框 39">
            <a:extLst>
              <a:ext uri="{FF2B5EF4-FFF2-40B4-BE49-F238E27FC236}">
                <a16:creationId xmlns:a16="http://schemas.microsoft.com/office/drawing/2014/main" id="{FA340076-57A5-4642-9DF4-17C7DA6B1086}"/>
              </a:ext>
            </a:extLst>
          </p:cNvPr>
          <p:cNvSpPr txBox="1"/>
          <p:nvPr/>
        </p:nvSpPr>
        <p:spPr>
          <a:xfrm>
            <a:off x="457540" y="4128129"/>
            <a:ext cx="2810385" cy="369332"/>
          </a:xfrm>
          <a:prstGeom prst="rect">
            <a:avLst/>
          </a:prstGeom>
          <a:noFill/>
        </p:spPr>
        <p:txBody>
          <a:bodyPr wrap="none" rtlCol="0">
            <a:spAutoFit/>
          </a:bodyPr>
          <a:lstStyle/>
          <a:p>
            <a:r>
              <a:rPr lang="en-US" altLang="zh-CN" dirty="0" err="1"/>
              <a:t>FaceID</a:t>
            </a:r>
            <a:r>
              <a:rPr lang="en-US" altLang="zh-CN" dirty="0"/>
              <a:t>: </a:t>
            </a:r>
            <a:r>
              <a:rPr lang="zh-CN" altLang="en-US" dirty="0"/>
              <a:t>关注人脸细节特征</a:t>
            </a:r>
          </a:p>
        </p:txBody>
      </p:sp>
      <p:sp>
        <p:nvSpPr>
          <p:cNvPr id="41" name="文本框 40">
            <a:extLst>
              <a:ext uri="{FF2B5EF4-FFF2-40B4-BE49-F238E27FC236}">
                <a16:creationId xmlns:a16="http://schemas.microsoft.com/office/drawing/2014/main" id="{3E8E6866-D3BA-41E1-B974-E9230017A802}"/>
              </a:ext>
            </a:extLst>
          </p:cNvPr>
          <p:cNvSpPr txBox="1"/>
          <p:nvPr/>
        </p:nvSpPr>
        <p:spPr>
          <a:xfrm>
            <a:off x="457540" y="5409895"/>
            <a:ext cx="4512774" cy="369332"/>
          </a:xfrm>
          <a:prstGeom prst="rect">
            <a:avLst/>
          </a:prstGeom>
          <a:noFill/>
        </p:spPr>
        <p:txBody>
          <a:bodyPr wrap="none" rtlCol="0">
            <a:spAutoFit/>
          </a:bodyPr>
          <a:lstStyle/>
          <a:p>
            <a:r>
              <a:rPr lang="en-US" altLang="zh-CN" dirty="0"/>
              <a:t>Face detection: </a:t>
            </a:r>
            <a:r>
              <a:rPr lang="zh-CN" altLang="en-US" dirty="0"/>
              <a:t>不能过分关注人脸细节特征</a:t>
            </a:r>
          </a:p>
        </p:txBody>
      </p:sp>
      <p:pic>
        <p:nvPicPr>
          <p:cNvPr id="2050" name="Picture 2" descr="在这里插入图片描述">
            <a:extLst>
              <a:ext uri="{FF2B5EF4-FFF2-40B4-BE49-F238E27FC236}">
                <a16:creationId xmlns:a16="http://schemas.microsoft.com/office/drawing/2014/main" id="{EA4C4D49-3335-41DF-BE87-BFD3D8AC9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 t="3739" r="20577" b="14959"/>
          <a:stretch/>
        </p:blipFill>
        <p:spPr bwMode="auto">
          <a:xfrm>
            <a:off x="6600249" y="4944796"/>
            <a:ext cx="2606184" cy="1449442"/>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a:extLst>
              <a:ext uri="{FF2B5EF4-FFF2-40B4-BE49-F238E27FC236}">
                <a16:creationId xmlns:a16="http://schemas.microsoft.com/office/drawing/2014/main" id="{2ED0D93E-4E55-42DB-96B5-D5A428EE3C7A}"/>
              </a:ext>
            </a:extLst>
          </p:cNvPr>
          <p:cNvPicPr>
            <a:picLocks noChangeAspect="1"/>
          </p:cNvPicPr>
          <p:nvPr/>
        </p:nvPicPr>
        <p:blipFill>
          <a:blip r:embed="rId3"/>
          <a:stretch>
            <a:fillRect/>
          </a:stretch>
        </p:blipFill>
        <p:spPr>
          <a:xfrm>
            <a:off x="6571956" y="3512721"/>
            <a:ext cx="2662770" cy="1351530"/>
          </a:xfrm>
          <a:prstGeom prst="rect">
            <a:avLst/>
          </a:prstGeom>
        </p:spPr>
      </p:pic>
    </p:spTree>
    <p:extLst>
      <p:ext uri="{BB962C8B-B14F-4D97-AF65-F5344CB8AC3E}">
        <p14:creationId xmlns:p14="http://schemas.microsoft.com/office/powerpoint/2010/main" val="270610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A038C2-F76E-4DBF-B4F4-720459F1F69E}"/>
              </a:ext>
            </a:extLst>
          </p:cNvPr>
          <p:cNvSpPr txBox="1"/>
          <p:nvPr/>
        </p:nvSpPr>
        <p:spPr>
          <a:xfrm>
            <a:off x="203200" y="177800"/>
            <a:ext cx="3934090" cy="523220"/>
          </a:xfrm>
          <a:prstGeom prst="rect">
            <a:avLst/>
          </a:prstGeom>
          <a:noFill/>
        </p:spPr>
        <p:txBody>
          <a:bodyPr wrap="none" rtlCol="0">
            <a:spAutoFit/>
          </a:bodyPr>
          <a:lstStyle/>
          <a:p>
            <a:r>
              <a:rPr lang="zh-CN" altLang="en-US" sz="2800" b="1" dirty="0"/>
              <a:t>如何筛选任务关注特征</a:t>
            </a:r>
            <a:r>
              <a:rPr lang="en-US" altLang="zh-CN" sz="2800" b="1" dirty="0"/>
              <a:t>?</a:t>
            </a:r>
            <a:endParaRPr lang="zh-CN" altLang="en-US" sz="2800" b="1" dirty="0"/>
          </a:p>
        </p:txBody>
      </p:sp>
      <p:sp>
        <p:nvSpPr>
          <p:cNvPr id="38" name="灯片编号占位符 37">
            <a:extLst>
              <a:ext uri="{FF2B5EF4-FFF2-40B4-BE49-F238E27FC236}">
                <a16:creationId xmlns:a16="http://schemas.microsoft.com/office/drawing/2014/main" id="{E55A83C6-C384-468E-8DB6-5418AD007667}"/>
              </a:ext>
            </a:extLst>
          </p:cNvPr>
          <p:cNvSpPr>
            <a:spLocks noGrp="1"/>
          </p:cNvSpPr>
          <p:nvPr>
            <p:ph type="sldNum" sz="quarter" idx="12"/>
          </p:nvPr>
        </p:nvSpPr>
        <p:spPr/>
        <p:txBody>
          <a:bodyPr/>
          <a:lstStyle/>
          <a:p>
            <a:fld id="{C2E452AA-745F-42B1-B255-F05DDC3B7FF7}" type="slidenum">
              <a:rPr lang="zh-CN" altLang="en-US" smtClean="0"/>
              <a:pPr/>
              <a:t>18</a:t>
            </a:fld>
            <a:endParaRPr lang="zh-CN" altLang="en-US" dirty="0"/>
          </a:p>
        </p:txBody>
      </p:sp>
      <p:sp>
        <p:nvSpPr>
          <p:cNvPr id="3" name="文本框 2">
            <a:extLst>
              <a:ext uri="{FF2B5EF4-FFF2-40B4-BE49-F238E27FC236}">
                <a16:creationId xmlns:a16="http://schemas.microsoft.com/office/drawing/2014/main" id="{20C3C218-962B-45CD-B16D-76DDB705FB7D}"/>
              </a:ext>
            </a:extLst>
          </p:cNvPr>
          <p:cNvSpPr txBox="1"/>
          <p:nvPr/>
        </p:nvSpPr>
        <p:spPr>
          <a:xfrm>
            <a:off x="426719" y="1749083"/>
            <a:ext cx="2417650"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Supervised learning</a:t>
            </a:r>
            <a:endParaRPr lang="zh-CN" altLang="en-US" dirty="0"/>
          </a:p>
        </p:txBody>
      </p:sp>
      <p:sp>
        <p:nvSpPr>
          <p:cNvPr id="44" name="文本框 43">
            <a:extLst>
              <a:ext uri="{FF2B5EF4-FFF2-40B4-BE49-F238E27FC236}">
                <a16:creationId xmlns:a16="http://schemas.microsoft.com/office/drawing/2014/main" id="{62F83040-E798-4ED0-814B-CC985D1049C2}"/>
              </a:ext>
            </a:extLst>
          </p:cNvPr>
          <p:cNvSpPr txBox="1"/>
          <p:nvPr/>
        </p:nvSpPr>
        <p:spPr>
          <a:xfrm>
            <a:off x="426719" y="4583874"/>
            <a:ext cx="4894289"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CN" dirty="0"/>
              <a:t>Semi-/Weakly/Self-/Un- supervised learning</a:t>
            </a:r>
            <a:endParaRPr lang="zh-CN" altLang="en-US" dirty="0"/>
          </a:p>
        </p:txBody>
      </p:sp>
      <p:sp>
        <p:nvSpPr>
          <p:cNvPr id="14" name="椭圆 13">
            <a:extLst>
              <a:ext uri="{FF2B5EF4-FFF2-40B4-BE49-F238E27FC236}">
                <a16:creationId xmlns:a16="http://schemas.microsoft.com/office/drawing/2014/main" id="{FFB852E4-C0F3-4F54-BF0D-39E0911DF49F}"/>
              </a:ext>
            </a:extLst>
          </p:cNvPr>
          <p:cNvSpPr/>
          <p:nvPr/>
        </p:nvSpPr>
        <p:spPr>
          <a:xfrm>
            <a:off x="5678451" y="80065"/>
            <a:ext cx="6310349" cy="63103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D632A1E-CDCC-4C6C-AA25-C8B66CE0CBEB}"/>
              </a:ext>
            </a:extLst>
          </p:cNvPr>
          <p:cNvSpPr txBox="1"/>
          <p:nvPr/>
        </p:nvSpPr>
        <p:spPr>
          <a:xfrm>
            <a:off x="9696450" y="1008004"/>
            <a:ext cx="1375698" cy="369332"/>
          </a:xfrm>
          <a:prstGeom prst="rect">
            <a:avLst/>
          </a:prstGeom>
          <a:noFill/>
        </p:spPr>
        <p:txBody>
          <a:bodyPr wrap="none" rtlCol="0">
            <a:spAutoFit/>
          </a:bodyPr>
          <a:lstStyle/>
          <a:p>
            <a:pPr algn="ctr"/>
            <a:r>
              <a:rPr lang="en-US" altLang="zh-CN" b="1" dirty="0"/>
              <a:t>All features</a:t>
            </a:r>
            <a:endParaRPr lang="zh-CN" altLang="en-US" b="1" dirty="0"/>
          </a:p>
        </p:txBody>
      </p:sp>
      <p:grpSp>
        <p:nvGrpSpPr>
          <p:cNvPr id="16" name="组合 15">
            <a:extLst>
              <a:ext uri="{FF2B5EF4-FFF2-40B4-BE49-F238E27FC236}">
                <a16:creationId xmlns:a16="http://schemas.microsoft.com/office/drawing/2014/main" id="{8B859BD7-E598-4ED2-B547-CDC89E241F7E}"/>
              </a:ext>
            </a:extLst>
          </p:cNvPr>
          <p:cNvGrpSpPr/>
          <p:nvPr/>
        </p:nvGrpSpPr>
        <p:grpSpPr>
          <a:xfrm>
            <a:off x="5897525" y="1277039"/>
            <a:ext cx="4913350" cy="4913350"/>
            <a:chOff x="5897525" y="1277039"/>
            <a:chExt cx="4913350" cy="4913350"/>
          </a:xfrm>
        </p:grpSpPr>
        <p:sp>
          <p:nvSpPr>
            <p:cNvPr id="116" name="椭圆 115">
              <a:extLst>
                <a:ext uri="{FF2B5EF4-FFF2-40B4-BE49-F238E27FC236}">
                  <a16:creationId xmlns:a16="http://schemas.microsoft.com/office/drawing/2014/main" id="{1EDE0968-CE0E-4FD3-AFD2-3871423C8976}"/>
                </a:ext>
              </a:extLst>
            </p:cNvPr>
            <p:cNvSpPr/>
            <p:nvPr/>
          </p:nvSpPr>
          <p:spPr>
            <a:xfrm>
              <a:off x="5897525" y="1277039"/>
              <a:ext cx="4913350" cy="491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856E87E0-30A3-4D09-A66A-1A38B6CCC63C}"/>
                </a:ext>
              </a:extLst>
            </p:cNvPr>
            <p:cNvSpPr txBox="1"/>
            <p:nvPr/>
          </p:nvSpPr>
          <p:spPr>
            <a:xfrm>
              <a:off x="8384764" y="2557861"/>
              <a:ext cx="1789272" cy="369332"/>
            </a:xfrm>
            <a:prstGeom prst="rect">
              <a:avLst/>
            </a:prstGeom>
            <a:noFill/>
          </p:spPr>
          <p:txBody>
            <a:bodyPr wrap="none" rtlCol="0">
              <a:spAutoFit/>
            </a:bodyPr>
            <a:lstStyle/>
            <a:p>
              <a:pPr algn="ctr"/>
              <a:r>
                <a:rPr lang="en-US" altLang="zh-CN" b="1" dirty="0"/>
                <a:t>Object features</a:t>
              </a:r>
              <a:endParaRPr lang="zh-CN" altLang="en-US" b="1" dirty="0"/>
            </a:p>
          </p:txBody>
        </p:sp>
      </p:grpSp>
      <p:grpSp>
        <p:nvGrpSpPr>
          <p:cNvPr id="25" name="组合 24">
            <a:extLst>
              <a:ext uri="{FF2B5EF4-FFF2-40B4-BE49-F238E27FC236}">
                <a16:creationId xmlns:a16="http://schemas.microsoft.com/office/drawing/2014/main" id="{07EE3C92-D89B-47D7-AD90-6A6062935AF0}"/>
              </a:ext>
            </a:extLst>
          </p:cNvPr>
          <p:cNvGrpSpPr/>
          <p:nvPr/>
        </p:nvGrpSpPr>
        <p:grpSpPr>
          <a:xfrm>
            <a:off x="7191326" y="3275821"/>
            <a:ext cx="2884536" cy="3067451"/>
            <a:chOff x="6215014" y="3024190"/>
            <a:chExt cx="2884536" cy="3067451"/>
          </a:xfrm>
        </p:grpSpPr>
        <p:sp>
          <p:nvSpPr>
            <p:cNvPr id="20" name="椭圆 19">
              <a:extLst>
                <a:ext uri="{FF2B5EF4-FFF2-40B4-BE49-F238E27FC236}">
                  <a16:creationId xmlns:a16="http://schemas.microsoft.com/office/drawing/2014/main" id="{10FEFA97-1C69-4101-B0A6-3642CFF27932}"/>
                </a:ext>
              </a:extLst>
            </p:cNvPr>
            <p:cNvSpPr/>
            <p:nvPr/>
          </p:nvSpPr>
          <p:spPr>
            <a:xfrm>
              <a:off x="7868888" y="5648729"/>
              <a:ext cx="442912" cy="442912"/>
            </a:xfrm>
            <a:prstGeom prst="ellipse">
              <a:avLst/>
            </a:prstGeom>
            <a:solidFill>
              <a:schemeClr val="accent4">
                <a:alpha val="69000"/>
              </a:schemeClr>
            </a:solidFill>
            <a:ln w="22225">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8CC8B34E-49CC-4A86-988F-EAA6A0BAA239}"/>
                </a:ext>
              </a:extLst>
            </p:cNvPr>
            <p:cNvGrpSpPr/>
            <p:nvPr/>
          </p:nvGrpSpPr>
          <p:grpSpPr>
            <a:xfrm>
              <a:off x="6215014" y="3024190"/>
              <a:ext cx="2884536" cy="2884536"/>
              <a:chOff x="6215014" y="3024190"/>
              <a:chExt cx="2884536" cy="2884536"/>
            </a:xfrm>
          </p:grpSpPr>
          <p:sp>
            <p:nvSpPr>
              <p:cNvPr id="117" name="椭圆 116">
                <a:extLst>
                  <a:ext uri="{FF2B5EF4-FFF2-40B4-BE49-F238E27FC236}">
                    <a16:creationId xmlns:a16="http://schemas.microsoft.com/office/drawing/2014/main" id="{5322E501-361B-413C-A137-D57F3B5DAC38}"/>
                  </a:ext>
                </a:extLst>
              </p:cNvPr>
              <p:cNvSpPr/>
              <p:nvPr/>
            </p:nvSpPr>
            <p:spPr>
              <a:xfrm>
                <a:off x="6215014" y="3024190"/>
                <a:ext cx="2884536" cy="28845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7E3D7999-2988-441B-B988-2234A962F422}"/>
                  </a:ext>
                </a:extLst>
              </p:cNvPr>
              <p:cNvSpPr txBox="1"/>
              <p:nvPr/>
            </p:nvSpPr>
            <p:spPr>
              <a:xfrm>
                <a:off x="6410971" y="4281792"/>
                <a:ext cx="2454518" cy="369332"/>
              </a:xfrm>
              <a:prstGeom prst="rect">
                <a:avLst/>
              </a:prstGeom>
              <a:noFill/>
            </p:spPr>
            <p:txBody>
              <a:bodyPr wrap="none" rtlCol="0">
                <a:spAutoFit/>
              </a:bodyPr>
              <a:lstStyle/>
              <a:p>
                <a:pPr algn="ctr"/>
                <a:r>
                  <a:rPr lang="en-US" altLang="zh-CN" b="1" dirty="0"/>
                  <a:t>Task focused features</a:t>
                </a:r>
                <a:endParaRPr lang="zh-CN" altLang="en-US" b="1" dirty="0"/>
              </a:p>
            </p:txBody>
          </p:sp>
        </p:grpSp>
      </p:grpSp>
      <p:sp>
        <p:nvSpPr>
          <p:cNvPr id="120" name="文本框 119">
            <a:extLst>
              <a:ext uri="{FF2B5EF4-FFF2-40B4-BE49-F238E27FC236}">
                <a16:creationId xmlns:a16="http://schemas.microsoft.com/office/drawing/2014/main" id="{911DC4A2-6CF7-43EF-9340-BB50B7B07E7B}"/>
              </a:ext>
            </a:extLst>
          </p:cNvPr>
          <p:cNvSpPr txBox="1"/>
          <p:nvPr/>
        </p:nvSpPr>
        <p:spPr>
          <a:xfrm>
            <a:off x="685494" y="5133975"/>
            <a:ext cx="4529444" cy="646331"/>
          </a:xfrm>
          <a:prstGeom prst="rect">
            <a:avLst/>
          </a:prstGeom>
          <a:noFill/>
        </p:spPr>
        <p:txBody>
          <a:bodyPr wrap="square" rtlCol="0">
            <a:spAutoFit/>
          </a:bodyPr>
          <a:lstStyle/>
          <a:p>
            <a:r>
              <a:rPr lang="zh-CN" altLang="en-US" dirty="0"/>
              <a:t>利用</a:t>
            </a:r>
            <a:r>
              <a:rPr lang="zh-CN" altLang="en-US" b="1" dirty="0">
                <a:solidFill>
                  <a:srgbClr val="C00000"/>
                </a:solidFill>
              </a:rPr>
              <a:t>人工先验</a:t>
            </a:r>
            <a:r>
              <a:rPr lang="zh-CN" altLang="en-US" dirty="0"/>
              <a:t>和</a:t>
            </a:r>
            <a:r>
              <a:rPr lang="zh-CN" altLang="en-US" b="1" dirty="0">
                <a:solidFill>
                  <a:srgbClr val="C00000"/>
                </a:solidFill>
              </a:rPr>
              <a:t>大量数据</a:t>
            </a:r>
            <a:r>
              <a:rPr lang="zh-CN" altLang="en-US" dirty="0"/>
              <a:t>，设计</a:t>
            </a:r>
            <a:r>
              <a:rPr lang="zh-CN" altLang="en-US" b="1" dirty="0">
                <a:solidFill>
                  <a:srgbClr val="C00000"/>
                </a:solidFill>
              </a:rPr>
              <a:t>模型训练策略</a:t>
            </a:r>
            <a:r>
              <a:rPr lang="zh-CN" altLang="en-US" dirty="0"/>
              <a:t>，把任务肯定无关的部分特征先去除。</a:t>
            </a:r>
          </a:p>
        </p:txBody>
      </p:sp>
      <p:sp>
        <p:nvSpPr>
          <p:cNvPr id="122" name="文本框 121">
            <a:extLst>
              <a:ext uri="{FF2B5EF4-FFF2-40B4-BE49-F238E27FC236}">
                <a16:creationId xmlns:a16="http://schemas.microsoft.com/office/drawing/2014/main" id="{B276FA21-47D8-4A90-A095-B138E4B4290F}"/>
              </a:ext>
            </a:extLst>
          </p:cNvPr>
          <p:cNvSpPr txBox="1"/>
          <p:nvPr/>
        </p:nvSpPr>
        <p:spPr>
          <a:xfrm>
            <a:off x="685494" y="2294099"/>
            <a:ext cx="4529444" cy="646331"/>
          </a:xfrm>
          <a:prstGeom prst="rect">
            <a:avLst/>
          </a:prstGeom>
          <a:noFill/>
        </p:spPr>
        <p:txBody>
          <a:bodyPr wrap="square" rtlCol="0">
            <a:spAutoFit/>
          </a:bodyPr>
          <a:lstStyle/>
          <a:p>
            <a:r>
              <a:rPr lang="zh-CN" altLang="en-US" dirty="0"/>
              <a:t>利用有标签数据，使模型筛关注任务相关特征，但受限于数据量。</a:t>
            </a:r>
          </a:p>
        </p:txBody>
      </p:sp>
    </p:spTree>
    <p:extLst>
      <p:ext uri="{BB962C8B-B14F-4D97-AF65-F5344CB8AC3E}">
        <p14:creationId xmlns:p14="http://schemas.microsoft.com/office/powerpoint/2010/main" val="27067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5" y="1283181"/>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60179C27-C5D7-4759-98A1-1F744096FEFF}"/>
              </a:ext>
            </a:extLst>
          </p:cNvPr>
          <p:cNvSpPr txBox="1"/>
          <p:nvPr/>
        </p:nvSpPr>
        <p:spPr>
          <a:xfrm>
            <a:off x="3144830" y="3190267"/>
            <a:ext cx="5902338" cy="1296445"/>
          </a:xfrm>
          <a:prstGeom prst="rect">
            <a:avLst/>
          </a:prstGeom>
          <a:noFill/>
        </p:spPr>
        <p:txBody>
          <a:bodyPr wrap="square" rtlCol="0">
            <a:spAutoFit/>
          </a:bodyPr>
          <a:lstStyle/>
          <a:p>
            <a:pPr marL="457200" indent="-457200" algn="l">
              <a:lnSpc>
                <a:spcPct val="150000"/>
              </a:lnSpc>
              <a:buAutoNum type="arabicPeriod"/>
            </a:pPr>
            <a:r>
              <a:rPr lang="zh-CN" altLang="en-US" dirty="0">
                <a:solidFill>
                  <a:srgbClr val="333333"/>
                </a:solidFill>
                <a:latin typeface="-apple-system"/>
              </a:rPr>
              <a:t>调研常用缩小泛化边界的</a:t>
            </a:r>
            <a:r>
              <a:rPr lang="zh-CN" altLang="en-US" sz="1800" dirty="0"/>
              <a:t>人工设计的规则有哪些</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半弱自监督学习在医学影像应用中的挑战有哪些</a:t>
            </a:r>
            <a:endParaRPr lang="en-US" altLang="zh-CN" dirty="0">
              <a:solidFill>
                <a:srgbClr val="333333"/>
              </a:solidFill>
              <a:latin typeface="-apple-system"/>
            </a:endParaRPr>
          </a:p>
          <a:p>
            <a:pPr marL="457200" indent="-457200" algn="l">
              <a:lnSpc>
                <a:spcPct val="150000"/>
              </a:lnSpc>
              <a:buAutoNum type="arabicPeriod"/>
            </a:pPr>
            <a:r>
              <a:rPr lang="zh-CN" altLang="en-US" dirty="0">
                <a:effectLst/>
                <a:latin typeface="-apple-system"/>
              </a:rPr>
              <a:t>自监督学习与迁移学习</a:t>
            </a:r>
          </a:p>
        </p:txBody>
      </p:sp>
      <p:sp>
        <p:nvSpPr>
          <p:cNvPr id="10" name="文本框 9">
            <a:extLst>
              <a:ext uri="{FF2B5EF4-FFF2-40B4-BE49-F238E27FC236}">
                <a16:creationId xmlns:a16="http://schemas.microsoft.com/office/drawing/2014/main" id="{E70BF0AB-1FEF-4EF6-81BC-DCAC16BF4F48}"/>
              </a:ext>
            </a:extLst>
          </p:cNvPr>
          <p:cNvSpPr txBox="1"/>
          <p:nvPr/>
        </p:nvSpPr>
        <p:spPr>
          <a:xfrm>
            <a:off x="390524" y="1995151"/>
            <a:ext cx="11410950" cy="769441"/>
          </a:xfrm>
          <a:prstGeom prst="rect">
            <a:avLst/>
          </a:prstGeom>
          <a:noFill/>
        </p:spPr>
        <p:txBody>
          <a:bodyPr wrap="square" rtlCol="0">
            <a:spAutoFit/>
          </a:bodyPr>
          <a:lstStyle/>
          <a:p>
            <a:pPr algn="ctr"/>
            <a:r>
              <a:rPr lang="zh-CN" altLang="en-US" sz="4400" dirty="0">
                <a:solidFill>
                  <a:srgbClr val="333333"/>
                </a:solidFill>
                <a:latin typeface="-apple-system"/>
              </a:rPr>
              <a:t>拥抱不完整：半</a:t>
            </a:r>
            <a:r>
              <a:rPr lang="en-US" altLang="zh-CN" sz="4400" dirty="0">
                <a:solidFill>
                  <a:srgbClr val="333333"/>
                </a:solidFill>
                <a:latin typeface="-apple-system"/>
              </a:rPr>
              <a:t>/</a:t>
            </a:r>
            <a:r>
              <a:rPr lang="zh-CN" altLang="en-US" sz="4400" dirty="0">
                <a:solidFill>
                  <a:srgbClr val="333333"/>
                </a:solidFill>
                <a:latin typeface="-apple-system"/>
              </a:rPr>
              <a:t>弱</a:t>
            </a:r>
            <a:r>
              <a:rPr lang="en-US" altLang="zh-CN" sz="4400" dirty="0">
                <a:solidFill>
                  <a:srgbClr val="333333"/>
                </a:solidFill>
                <a:latin typeface="-apple-system"/>
              </a:rPr>
              <a:t>/</a:t>
            </a:r>
            <a:r>
              <a:rPr lang="zh-CN" altLang="en-US" sz="4400" dirty="0">
                <a:solidFill>
                  <a:srgbClr val="333333"/>
                </a:solidFill>
                <a:latin typeface="-apple-system"/>
              </a:rPr>
              <a:t>自监督学习</a:t>
            </a:r>
          </a:p>
        </p:txBody>
      </p:sp>
    </p:spTree>
    <p:extLst>
      <p:ext uri="{BB962C8B-B14F-4D97-AF65-F5344CB8AC3E}">
        <p14:creationId xmlns:p14="http://schemas.microsoft.com/office/powerpoint/2010/main" val="24621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5" name="文本框 4">
            <a:extLst>
              <a:ext uri="{FF2B5EF4-FFF2-40B4-BE49-F238E27FC236}">
                <a16:creationId xmlns:a16="http://schemas.microsoft.com/office/drawing/2014/main" id="{A727D640-0D1D-4AE5-951A-5C9C2543A73B}"/>
              </a:ext>
            </a:extLst>
          </p:cNvPr>
          <p:cNvSpPr txBox="1"/>
          <p:nvPr/>
        </p:nvSpPr>
        <p:spPr>
          <a:xfrm>
            <a:off x="2584973" y="2452226"/>
            <a:ext cx="4595569" cy="1953548"/>
          </a:xfrm>
          <a:prstGeom prst="rect">
            <a:avLst/>
          </a:prstGeom>
          <a:noFill/>
        </p:spPr>
        <p:txBody>
          <a:bodyPr wrap="square" rtlCol="0">
            <a:spAutoFit/>
          </a:bodyPr>
          <a:lstStyle/>
          <a:p>
            <a:pPr marL="457200" indent="-457200" algn="l">
              <a:lnSpc>
                <a:spcPct val="150000"/>
              </a:lnSpc>
              <a:spcBef>
                <a:spcPts val="1000"/>
              </a:spcBef>
              <a:buAutoNum type="arabicPeriod"/>
            </a:pPr>
            <a:r>
              <a:rPr lang="en-US" altLang="zh-CN" sz="2400" b="0" i="0" dirty="0">
                <a:solidFill>
                  <a:srgbClr val="333333"/>
                </a:solidFill>
                <a:effectLst/>
                <a:latin typeface="-apple-system"/>
              </a:rPr>
              <a:t>Presentation</a:t>
            </a:r>
          </a:p>
          <a:p>
            <a:pPr marL="457200" indent="-457200" algn="l">
              <a:lnSpc>
                <a:spcPct val="150000"/>
              </a:lnSpc>
              <a:spcBef>
                <a:spcPts val="1000"/>
              </a:spcBef>
              <a:buAutoNum type="arabicPeriod"/>
            </a:pPr>
            <a:r>
              <a:rPr lang="en-US" altLang="zh-CN" sz="2400" dirty="0">
                <a:latin typeface="-apple-system"/>
              </a:rPr>
              <a:t>Keywords </a:t>
            </a:r>
            <a:r>
              <a:rPr lang="zh-CN" altLang="en-US" sz="2400" dirty="0">
                <a:latin typeface="-apple-system"/>
              </a:rPr>
              <a:t>接龙</a:t>
            </a:r>
            <a:r>
              <a:rPr lang="en-US" altLang="zh-CN" sz="2400" dirty="0">
                <a:latin typeface="-apple-system"/>
              </a:rPr>
              <a:t> one-by-one</a:t>
            </a:r>
          </a:p>
          <a:p>
            <a:pPr marL="457200" indent="-457200" algn="l">
              <a:lnSpc>
                <a:spcPct val="150000"/>
              </a:lnSpc>
              <a:spcBef>
                <a:spcPts val="1000"/>
              </a:spcBef>
              <a:buAutoNum type="arabicPeriod"/>
            </a:pPr>
            <a:r>
              <a:rPr lang="en-US" altLang="zh-CN" sz="2400" b="0" i="0" dirty="0">
                <a:solidFill>
                  <a:srgbClr val="4D4D4D"/>
                </a:solidFill>
                <a:effectLst/>
                <a:latin typeface="-apple-system"/>
              </a:rPr>
              <a:t>Next topic</a:t>
            </a:r>
            <a:endParaRPr lang="zh-CN" altLang="en-US" sz="2400" b="0" i="0" dirty="0">
              <a:solidFill>
                <a:srgbClr val="4D4D4D"/>
              </a:solidFill>
              <a:effectLst/>
              <a:latin typeface="-apple-system"/>
            </a:endParaRP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6" y="2440057"/>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25473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5" y="1283181"/>
            <a:ext cx="184731" cy="369332"/>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60179C27-C5D7-4759-98A1-1F744096FEFF}"/>
              </a:ext>
            </a:extLst>
          </p:cNvPr>
          <p:cNvSpPr txBox="1"/>
          <p:nvPr/>
        </p:nvSpPr>
        <p:spPr>
          <a:xfrm>
            <a:off x="3144830" y="3190267"/>
            <a:ext cx="5902338" cy="2542940"/>
          </a:xfrm>
          <a:prstGeom prst="rect">
            <a:avLst/>
          </a:prstGeom>
          <a:noFill/>
        </p:spPr>
        <p:txBody>
          <a:bodyPr wrap="square" rtlCol="0">
            <a:spAutoFit/>
          </a:bodyPr>
          <a:lstStyle/>
          <a:p>
            <a:pPr marL="457200" indent="-457200">
              <a:lnSpc>
                <a:spcPct val="150000"/>
              </a:lnSpc>
              <a:buFontTx/>
              <a:buAutoNum type="arabicPeriod"/>
            </a:pPr>
            <a:r>
              <a:rPr lang="zh-CN" altLang="en-US" b="0" i="0" dirty="0">
                <a:solidFill>
                  <a:srgbClr val="4D4D4D"/>
                </a:solidFill>
                <a:effectLst/>
                <a:latin typeface="-apple-system"/>
              </a:rPr>
              <a:t>什么是匹配？深度学习任务中除了配准，还有哪些关于匹配的任务</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调研监督学习，弱监督学习，无监督学习在图像配准中的应用</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调研图像配准结合其他任务的多任务学习</a:t>
            </a:r>
            <a:endParaRPr lang="en-US" altLang="zh-CN" dirty="0">
              <a:solidFill>
                <a:srgbClr val="333333"/>
              </a:solidFill>
              <a:effectLst/>
              <a:latin typeface="-apple-system"/>
            </a:endParaRPr>
          </a:p>
          <a:p>
            <a:pPr marL="457200" indent="-457200" algn="l">
              <a:lnSpc>
                <a:spcPct val="150000"/>
              </a:lnSpc>
              <a:buAutoNum type="arabicPeriod"/>
            </a:pPr>
            <a:r>
              <a:rPr lang="zh-CN" altLang="en-US" dirty="0">
                <a:effectLst/>
                <a:latin typeface="-apple-system"/>
              </a:rPr>
              <a:t>基于深度学习的图像配准的挑战有哪些</a:t>
            </a:r>
          </a:p>
        </p:txBody>
      </p:sp>
      <p:sp>
        <p:nvSpPr>
          <p:cNvPr id="10" name="文本框 9">
            <a:extLst>
              <a:ext uri="{FF2B5EF4-FFF2-40B4-BE49-F238E27FC236}">
                <a16:creationId xmlns:a16="http://schemas.microsoft.com/office/drawing/2014/main" id="{E70BF0AB-1FEF-4EF6-81BC-DCAC16BF4F48}"/>
              </a:ext>
            </a:extLst>
          </p:cNvPr>
          <p:cNvSpPr txBox="1"/>
          <p:nvPr/>
        </p:nvSpPr>
        <p:spPr>
          <a:xfrm>
            <a:off x="390524" y="1995151"/>
            <a:ext cx="11410950" cy="769441"/>
          </a:xfrm>
          <a:prstGeom prst="rect">
            <a:avLst/>
          </a:prstGeom>
          <a:noFill/>
        </p:spPr>
        <p:txBody>
          <a:bodyPr wrap="square" rtlCol="0">
            <a:spAutoFit/>
          </a:bodyPr>
          <a:lstStyle/>
          <a:p>
            <a:pPr algn="ctr"/>
            <a:r>
              <a:rPr lang="zh-CN" altLang="en-US" sz="4400" i="0" dirty="0">
                <a:solidFill>
                  <a:srgbClr val="333333"/>
                </a:solidFill>
                <a:effectLst/>
                <a:latin typeface="-apple-system"/>
              </a:rPr>
              <a:t>学习匹配：基于深度学习的图像配准</a:t>
            </a:r>
          </a:p>
        </p:txBody>
      </p:sp>
    </p:spTree>
    <p:extLst>
      <p:ext uri="{BB962C8B-B14F-4D97-AF65-F5344CB8AC3E}">
        <p14:creationId xmlns:p14="http://schemas.microsoft.com/office/powerpoint/2010/main" val="136481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endParaRPr lang="zh-CN" altLang="en-US" dirty="0"/>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2698175" cy="523220"/>
          </a:xfrm>
          <a:prstGeom prst="rect">
            <a:avLst/>
          </a:prstGeom>
          <a:noFill/>
        </p:spPr>
        <p:txBody>
          <a:bodyPr wrap="none" rtlCol="0">
            <a:spAutoFit/>
          </a:bodyPr>
          <a:lstStyle/>
          <a:p>
            <a:r>
              <a:rPr lang="zh-CN" altLang="en-US" sz="2800" dirty="0"/>
              <a:t>什么是图像配准</a:t>
            </a:r>
          </a:p>
        </p:txBody>
      </p:sp>
      <p:pic>
        <p:nvPicPr>
          <p:cNvPr id="7" name="图片 6">
            <a:extLst>
              <a:ext uri="{FF2B5EF4-FFF2-40B4-BE49-F238E27FC236}">
                <a16:creationId xmlns:a16="http://schemas.microsoft.com/office/drawing/2014/main" id="{25D47429-443F-4DDE-BE38-0FFE11412781}"/>
              </a:ext>
            </a:extLst>
          </p:cNvPr>
          <p:cNvPicPr>
            <a:picLocks noChangeAspect="1"/>
          </p:cNvPicPr>
          <p:nvPr/>
        </p:nvPicPr>
        <p:blipFill rotWithShape="1">
          <a:blip r:embed="rId2"/>
          <a:srcRect l="72017" t="34891" r="2468" b="22895"/>
          <a:stretch/>
        </p:blipFill>
        <p:spPr>
          <a:xfrm>
            <a:off x="3275537" y="2710313"/>
            <a:ext cx="2989119" cy="1574221"/>
          </a:xfrm>
          <a:prstGeom prst="rect">
            <a:avLst/>
          </a:prstGeom>
        </p:spPr>
      </p:pic>
      <p:grpSp>
        <p:nvGrpSpPr>
          <p:cNvPr id="3" name="组合 2">
            <a:extLst>
              <a:ext uri="{FF2B5EF4-FFF2-40B4-BE49-F238E27FC236}">
                <a16:creationId xmlns:a16="http://schemas.microsoft.com/office/drawing/2014/main" id="{3665744C-C5C3-45AF-A14B-EBC59BEC8803}"/>
              </a:ext>
            </a:extLst>
          </p:cNvPr>
          <p:cNvGrpSpPr/>
          <p:nvPr/>
        </p:nvGrpSpPr>
        <p:grpSpPr>
          <a:xfrm>
            <a:off x="697922" y="1232827"/>
            <a:ext cx="2189018" cy="4392345"/>
            <a:chOff x="1020040" y="1443882"/>
            <a:chExt cx="2189018" cy="4392345"/>
          </a:xfrm>
        </p:grpSpPr>
        <p:pic>
          <p:nvPicPr>
            <p:cNvPr id="8" name="图片 7">
              <a:extLst>
                <a:ext uri="{FF2B5EF4-FFF2-40B4-BE49-F238E27FC236}">
                  <a16:creationId xmlns:a16="http://schemas.microsoft.com/office/drawing/2014/main" id="{591DBEC0-A452-4ACA-90F9-9E8A30BE5C5D}"/>
                </a:ext>
              </a:extLst>
            </p:cNvPr>
            <p:cNvPicPr>
              <a:picLocks noChangeAspect="1"/>
            </p:cNvPicPr>
            <p:nvPr/>
          </p:nvPicPr>
          <p:blipFill rotWithShape="1">
            <a:blip r:embed="rId2"/>
            <a:srcRect l="5374" t="10153" r="76533" b="43452"/>
            <a:stretch/>
          </p:blipFill>
          <p:spPr>
            <a:xfrm>
              <a:off x="1054677" y="1813214"/>
              <a:ext cx="2119745" cy="1730086"/>
            </a:xfrm>
            <a:prstGeom prst="rect">
              <a:avLst/>
            </a:prstGeom>
          </p:spPr>
        </p:pic>
        <p:pic>
          <p:nvPicPr>
            <p:cNvPr id="5" name="图片 4">
              <a:extLst>
                <a:ext uri="{FF2B5EF4-FFF2-40B4-BE49-F238E27FC236}">
                  <a16:creationId xmlns:a16="http://schemas.microsoft.com/office/drawing/2014/main" id="{9E964709-38F4-48AB-8D51-C4F6E52B1F8B}"/>
                </a:ext>
              </a:extLst>
            </p:cNvPr>
            <p:cNvPicPr>
              <a:picLocks noChangeAspect="1"/>
            </p:cNvPicPr>
            <p:nvPr/>
          </p:nvPicPr>
          <p:blipFill rotWithShape="1">
            <a:blip r:embed="rId2"/>
            <a:srcRect l="4782" t="57895" r="76533" b="975"/>
            <a:stretch/>
          </p:blipFill>
          <p:spPr>
            <a:xfrm>
              <a:off x="1020040" y="3979170"/>
              <a:ext cx="2189018" cy="1533756"/>
            </a:xfrm>
            <a:prstGeom prst="rect">
              <a:avLst/>
            </a:prstGeom>
          </p:spPr>
        </p:pic>
        <p:sp>
          <p:nvSpPr>
            <p:cNvPr id="2" name="文本框 1">
              <a:extLst>
                <a:ext uri="{FF2B5EF4-FFF2-40B4-BE49-F238E27FC236}">
                  <a16:creationId xmlns:a16="http://schemas.microsoft.com/office/drawing/2014/main" id="{8AE891CF-B9FC-4DAE-A9C8-7A0D4D6EF501}"/>
                </a:ext>
              </a:extLst>
            </p:cNvPr>
            <p:cNvSpPr txBox="1"/>
            <p:nvPr/>
          </p:nvSpPr>
          <p:spPr>
            <a:xfrm>
              <a:off x="1845885" y="1443882"/>
              <a:ext cx="537327" cy="369332"/>
            </a:xfrm>
            <a:prstGeom prst="rect">
              <a:avLst/>
            </a:prstGeom>
            <a:noFill/>
          </p:spPr>
          <p:txBody>
            <a:bodyPr wrap="none" rtlCol="0">
              <a:spAutoFit/>
            </a:bodyPr>
            <a:lstStyle/>
            <a:p>
              <a:r>
                <a:rPr lang="zh-CN" altLang="en-US" dirty="0"/>
                <a:t>图</a:t>
              </a:r>
              <a:r>
                <a:rPr lang="en-US" altLang="zh-CN" dirty="0"/>
                <a:t>1</a:t>
              </a:r>
              <a:endParaRPr lang="zh-CN" altLang="en-US" dirty="0"/>
            </a:p>
          </p:txBody>
        </p:sp>
        <p:sp>
          <p:nvSpPr>
            <p:cNvPr id="9" name="文本框 8">
              <a:extLst>
                <a:ext uri="{FF2B5EF4-FFF2-40B4-BE49-F238E27FC236}">
                  <a16:creationId xmlns:a16="http://schemas.microsoft.com/office/drawing/2014/main" id="{6FA14464-3DA4-4936-B82F-F239360ED6DB}"/>
                </a:ext>
              </a:extLst>
            </p:cNvPr>
            <p:cNvSpPr txBox="1"/>
            <p:nvPr/>
          </p:nvSpPr>
          <p:spPr>
            <a:xfrm>
              <a:off x="1845885" y="5466895"/>
              <a:ext cx="537327" cy="369332"/>
            </a:xfrm>
            <a:prstGeom prst="rect">
              <a:avLst/>
            </a:prstGeom>
            <a:noFill/>
          </p:spPr>
          <p:txBody>
            <a:bodyPr wrap="none" rtlCol="0">
              <a:spAutoFit/>
            </a:bodyPr>
            <a:lstStyle/>
            <a:p>
              <a:r>
                <a:rPr lang="zh-CN" altLang="en-US" dirty="0"/>
                <a:t>图</a:t>
              </a:r>
              <a:r>
                <a:rPr lang="en-US" altLang="zh-CN" dirty="0"/>
                <a:t>2</a:t>
              </a:r>
              <a:endParaRPr lang="zh-CN" altLang="en-US" dirty="0"/>
            </a:p>
          </p:txBody>
        </p:sp>
      </p:grpSp>
      <p:cxnSp>
        <p:nvCxnSpPr>
          <p:cNvPr id="11" name="连接符: 曲线 10">
            <a:extLst>
              <a:ext uri="{FF2B5EF4-FFF2-40B4-BE49-F238E27FC236}">
                <a16:creationId xmlns:a16="http://schemas.microsoft.com/office/drawing/2014/main" id="{686D594B-6D76-4B40-ABE3-CE7D3EE530DF}"/>
              </a:ext>
            </a:extLst>
          </p:cNvPr>
          <p:cNvCxnSpPr>
            <a:stCxn id="8" idx="3"/>
            <a:endCxn id="7" idx="0"/>
          </p:cNvCxnSpPr>
          <p:nvPr/>
        </p:nvCxnSpPr>
        <p:spPr>
          <a:xfrm>
            <a:off x="2852304" y="2467202"/>
            <a:ext cx="1917793" cy="243111"/>
          </a:xfrm>
          <a:prstGeom prst="curvedConnector2">
            <a:avLst/>
          </a:prstGeom>
          <a:ln w="53975">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95638964-1447-4FE0-9307-F3C4D3CDF022}"/>
              </a:ext>
            </a:extLst>
          </p:cNvPr>
          <p:cNvCxnSpPr>
            <a:stCxn id="5" idx="3"/>
            <a:endCxn id="7" idx="2"/>
          </p:cNvCxnSpPr>
          <p:nvPr/>
        </p:nvCxnSpPr>
        <p:spPr>
          <a:xfrm flipV="1">
            <a:off x="2886940" y="4284534"/>
            <a:ext cx="1883157" cy="250459"/>
          </a:xfrm>
          <a:prstGeom prst="curvedConnector2">
            <a:avLst/>
          </a:prstGeom>
          <a:ln w="53975">
            <a:solidFill>
              <a:schemeClr val="accent1"/>
            </a:solidFill>
            <a:tailEnd type="stealt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CF57845-6FA6-4E39-B517-E4AC82CA5CEB}"/>
              </a:ext>
            </a:extLst>
          </p:cNvPr>
          <p:cNvSpPr txBox="1"/>
          <p:nvPr/>
        </p:nvSpPr>
        <p:spPr>
          <a:xfrm>
            <a:off x="5865844" y="4999936"/>
            <a:ext cx="6089777" cy="881139"/>
          </a:xfrm>
          <a:prstGeom prst="rect">
            <a:avLst/>
          </a:prstGeom>
          <a:noFill/>
        </p:spPr>
        <p:txBody>
          <a:bodyPr wrap="square">
            <a:spAutoFit/>
          </a:bodyPr>
          <a:lstStyle/>
          <a:p>
            <a:pPr>
              <a:lnSpc>
                <a:spcPct val="150000"/>
              </a:lnSpc>
            </a:pPr>
            <a:r>
              <a:rPr lang="zh-CN" altLang="en-US" i="0" dirty="0">
                <a:solidFill>
                  <a:srgbClr val="121212"/>
                </a:solidFill>
                <a:effectLst/>
                <a:latin typeface="-apple-system"/>
              </a:rPr>
              <a:t>定义：图像配准是使用某种算法，基于某种评估标准，将一副或多副图片（局部）最优映射到目标图片上的方法。</a:t>
            </a:r>
            <a:endParaRPr lang="zh-CN" altLang="en-US" dirty="0"/>
          </a:p>
        </p:txBody>
      </p:sp>
    </p:spTree>
    <p:extLst>
      <p:ext uri="{BB962C8B-B14F-4D97-AF65-F5344CB8AC3E}">
        <p14:creationId xmlns:p14="http://schemas.microsoft.com/office/powerpoint/2010/main" val="21423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3057247" cy="523220"/>
          </a:xfrm>
          <a:prstGeom prst="rect">
            <a:avLst/>
          </a:prstGeom>
          <a:noFill/>
        </p:spPr>
        <p:txBody>
          <a:bodyPr wrap="none" rtlCol="0">
            <a:spAutoFit/>
          </a:bodyPr>
          <a:lstStyle/>
          <a:p>
            <a:r>
              <a:rPr lang="zh-CN" altLang="en-US" sz="2800" dirty="0"/>
              <a:t>传统图像配准流程</a:t>
            </a:r>
          </a:p>
        </p:txBody>
      </p:sp>
      <p:pic>
        <p:nvPicPr>
          <p:cNvPr id="8" name="图片 7">
            <a:extLst>
              <a:ext uri="{FF2B5EF4-FFF2-40B4-BE49-F238E27FC236}">
                <a16:creationId xmlns:a16="http://schemas.microsoft.com/office/drawing/2014/main" id="{591DBEC0-A452-4ACA-90F9-9E8A30BE5C5D}"/>
              </a:ext>
            </a:extLst>
          </p:cNvPr>
          <p:cNvPicPr>
            <a:picLocks noChangeAspect="1"/>
          </p:cNvPicPr>
          <p:nvPr/>
        </p:nvPicPr>
        <p:blipFill>
          <a:blip r:embed="rId2"/>
          <a:stretch>
            <a:fillRect/>
          </a:stretch>
        </p:blipFill>
        <p:spPr>
          <a:xfrm>
            <a:off x="238082" y="1564467"/>
            <a:ext cx="11715836" cy="3729065"/>
          </a:xfrm>
          <a:prstGeom prst="rect">
            <a:avLst/>
          </a:prstGeom>
        </p:spPr>
      </p:pic>
    </p:spTree>
    <p:extLst>
      <p:ext uri="{BB962C8B-B14F-4D97-AF65-F5344CB8AC3E}">
        <p14:creationId xmlns:p14="http://schemas.microsoft.com/office/powerpoint/2010/main" val="254241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1620957" cy="523220"/>
          </a:xfrm>
          <a:prstGeom prst="rect">
            <a:avLst/>
          </a:prstGeom>
          <a:noFill/>
        </p:spPr>
        <p:txBody>
          <a:bodyPr wrap="none" rtlCol="0">
            <a:spAutoFit/>
          </a:bodyPr>
          <a:lstStyle/>
          <a:p>
            <a:r>
              <a:rPr lang="zh-CN" altLang="en-US" sz="2800" dirty="0"/>
              <a:t>变换类型</a:t>
            </a:r>
          </a:p>
        </p:txBody>
      </p:sp>
      <p:pic>
        <p:nvPicPr>
          <p:cNvPr id="3" name="图片 2">
            <a:extLst>
              <a:ext uri="{FF2B5EF4-FFF2-40B4-BE49-F238E27FC236}">
                <a16:creationId xmlns:a16="http://schemas.microsoft.com/office/drawing/2014/main" id="{536EDEC2-0D67-4F39-BD86-50640A3BA1DE}"/>
              </a:ext>
            </a:extLst>
          </p:cNvPr>
          <p:cNvPicPr>
            <a:picLocks noChangeAspect="1"/>
          </p:cNvPicPr>
          <p:nvPr/>
        </p:nvPicPr>
        <p:blipFill>
          <a:blip r:embed="rId2"/>
          <a:stretch>
            <a:fillRect/>
          </a:stretch>
        </p:blipFill>
        <p:spPr>
          <a:xfrm>
            <a:off x="301336" y="1129134"/>
            <a:ext cx="11525334" cy="3124223"/>
          </a:xfrm>
          <a:prstGeom prst="rect">
            <a:avLst/>
          </a:prstGeom>
        </p:spPr>
      </p:pic>
      <p:sp>
        <p:nvSpPr>
          <p:cNvPr id="5" name="箭头: 右 4">
            <a:extLst>
              <a:ext uri="{FF2B5EF4-FFF2-40B4-BE49-F238E27FC236}">
                <a16:creationId xmlns:a16="http://schemas.microsoft.com/office/drawing/2014/main" id="{793DBE8D-A27F-447C-992B-DC0EF0A1095C}"/>
              </a:ext>
            </a:extLst>
          </p:cNvPr>
          <p:cNvSpPr/>
          <p:nvPr/>
        </p:nvSpPr>
        <p:spPr>
          <a:xfrm>
            <a:off x="808653" y="4354286"/>
            <a:ext cx="10748865" cy="23015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BD00904-6F5E-4767-9819-818F71560A5B}"/>
              </a:ext>
            </a:extLst>
          </p:cNvPr>
          <p:cNvSpPr txBox="1"/>
          <p:nvPr/>
        </p:nvSpPr>
        <p:spPr>
          <a:xfrm>
            <a:off x="4678785" y="4685370"/>
            <a:ext cx="2834430" cy="523220"/>
          </a:xfrm>
          <a:prstGeom prst="rect">
            <a:avLst/>
          </a:prstGeom>
          <a:noFill/>
        </p:spPr>
        <p:txBody>
          <a:bodyPr wrap="none" rtlCol="0">
            <a:spAutoFit/>
          </a:bodyPr>
          <a:lstStyle/>
          <a:p>
            <a:r>
              <a:rPr lang="zh-CN" altLang="en-US" sz="2800" dirty="0">
                <a:solidFill>
                  <a:srgbClr val="FF0000"/>
                </a:solidFill>
              </a:rPr>
              <a:t>变换难度</a:t>
            </a:r>
            <a:r>
              <a:rPr lang="en-US" altLang="zh-CN" sz="2800" dirty="0">
                <a:solidFill>
                  <a:srgbClr val="FF0000"/>
                </a:solidFill>
              </a:rPr>
              <a:t>/</a:t>
            </a:r>
            <a:r>
              <a:rPr lang="zh-CN" altLang="en-US" sz="2800" dirty="0">
                <a:solidFill>
                  <a:srgbClr val="FF0000"/>
                </a:solidFill>
              </a:rPr>
              <a:t>参数量</a:t>
            </a:r>
          </a:p>
        </p:txBody>
      </p:sp>
    </p:spTree>
    <p:extLst>
      <p:ext uri="{BB962C8B-B14F-4D97-AF65-F5344CB8AC3E}">
        <p14:creationId xmlns:p14="http://schemas.microsoft.com/office/powerpoint/2010/main" val="358133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6" name="文本框 5">
            <a:extLst>
              <a:ext uri="{FF2B5EF4-FFF2-40B4-BE49-F238E27FC236}">
                <a16:creationId xmlns:a16="http://schemas.microsoft.com/office/drawing/2014/main" id="{D8A77060-ED5E-4A19-AD34-4DFE091A92D7}"/>
              </a:ext>
            </a:extLst>
          </p:cNvPr>
          <p:cNvSpPr txBox="1"/>
          <p:nvPr/>
        </p:nvSpPr>
        <p:spPr>
          <a:xfrm>
            <a:off x="301336" y="166255"/>
            <a:ext cx="4134465" cy="523220"/>
          </a:xfrm>
          <a:prstGeom prst="rect">
            <a:avLst/>
          </a:prstGeom>
          <a:noFill/>
        </p:spPr>
        <p:txBody>
          <a:bodyPr wrap="none" rtlCol="0">
            <a:spAutoFit/>
          </a:bodyPr>
          <a:lstStyle/>
          <a:p>
            <a:r>
              <a:rPr lang="zh-CN" altLang="en-US" sz="2800" dirty="0"/>
              <a:t>基于深度学习的图像配准</a:t>
            </a:r>
          </a:p>
        </p:txBody>
      </p:sp>
      <p:pic>
        <p:nvPicPr>
          <p:cNvPr id="8" name="图片 7">
            <a:extLst>
              <a:ext uri="{FF2B5EF4-FFF2-40B4-BE49-F238E27FC236}">
                <a16:creationId xmlns:a16="http://schemas.microsoft.com/office/drawing/2014/main" id="{1CD25E4C-66A1-4A68-948A-4D176BCC302E}"/>
              </a:ext>
            </a:extLst>
          </p:cNvPr>
          <p:cNvPicPr>
            <a:picLocks noChangeAspect="1"/>
          </p:cNvPicPr>
          <p:nvPr/>
        </p:nvPicPr>
        <p:blipFill>
          <a:blip r:embed="rId2"/>
          <a:stretch>
            <a:fillRect/>
          </a:stretch>
        </p:blipFill>
        <p:spPr>
          <a:xfrm>
            <a:off x="98825" y="920997"/>
            <a:ext cx="7879550" cy="2508003"/>
          </a:xfrm>
          <a:prstGeom prst="rect">
            <a:avLst/>
          </a:prstGeom>
        </p:spPr>
      </p:pic>
      <p:sp>
        <p:nvSpPr>
          <p:cNvPr id="2" name="文本框 1">
            <a:extLst>
              <a:ext uri="{FF2B5EF4-FFF2-40B4-BE49-F238E27FC236}">
                <a16:creationId xmlns:a16="http://schemas.microsoft.com/office/drawing/2014/main" id="{99488C4A-A202-4EC2-91FA-9CF322D964D0}"/>
              </a:ext>
            </a:extLst>
          </p:cNvPr>
          <p:cNvSpPr txBox="1"/>
          <p:nvPr/>
        </p:nvSpPr>
        <p:spPr>
          <a:xfrm>
            <a:off x="301336" y="3660522"/>
            <a:ext cx="3887603" cy="881139"/>
          </a:xfrm>
          <a:prstGeom prst="rect">
            <a:avLst/>
          </a:prstGeom>
          <a:noFill/>
        </p:spPr>
        <p:txBody>
          <a:bodyPr wrap="none" rtlCol="0">
            <a:spAutoFit/>
          </a:bodyPr>
          <a:lstStyle/>
          <a:p>
            <a:pPr>
              <a:lnSpc>
                <a:spcPct val="150000"/>
              </a:lnSpc>
            </a:pPr>
            <a:r>
              <a:rPr lang="en-US" altLang="zh-CN" dirty="0"/>
              <a:t>S1</a:t>
            </a:r>
            <a:r>
              <a:rPr lang="zh-CN" altLang="en-US" dirty="0"/>
              <a:t>：得到形变参数（神经网络回归）</a:t>
            </a:r>
            <a:endParaRPr lang="en-US" altLang="zh-CN" dirty="0"/>
          </a:p>
          <a:p>
            <a:pPr>
              <a:lnSpc>
                <a:spcPct val="150000"/>
              </a:lnSpc>
            </a:pPr>
            <a:r>
              <a:rPr lang="en-US" altLang="zh-CN" dirty="0"/>
              <a:t>S2</a:t>
            </a:r>
            <a:r>
              <a:rPr lang="zh-CN" altLang="en-US" dirty="0"/>
              <a:t>：进行形变（图形学变换）</a:t>
            </a:r>
          </a:p>
        </p:txBody>
      </p:sp>
      <p:pic>
        <p:nvPicPr>
          <p:cNvPr id="13" name="图片 12">
            <a:extLst>
              <a:ext uri="{FF2B5EF4-FFF2-40B4-BE49-F238E27FC236}">
                <a16:creationId xmlns:a16="http://schemas.microsoft.com/office/drawing/2014/main" id="{D64FD398-FF4B-421C-90FF-2D1799100204}"/>
              </a:ext>
            </a:extLst>
          </p:cNvPr>
          <p:cNvPicPr>
            <a:picLocks noChangeAspect="1"/>
          </p:cNvPicPr>
          <p:nvPr/>
        </p:nvPicPr>
        <p:blipFill>
          <a:blip r:embed="rId3"/>
          <a:stretch>
            <a:fillRect/>
          </a:stretch>
        </p:blipFill>
        <p:spPr>
          <a:xfrm>
            <a:off x="4860308" y="3660522"/>
            <a:ext cx="7131873" cy="2455620"/>
          </a:xfrm>
          <a:prstGeom prst="rect">
            <a:avLst/>
          </a:prstGeom>
        </p:spPr>
      </p:pic>
    </p:spTree>
    <p:extLst>
      <p:ext uri="{BB962C8B-B14F-4D97-AF65-F5344CB8AC3E}">
        <p14:creationId xmlns:p14="http://schemas.microsoft.com/office/powerpoint/2010/main" val="1940697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grpSp>
        <p:nvGrpSpPr>
          <p:cNvPr id="3" name="组合 2">
            <a:extLst>
              <a:ext uri="{FF2B5EF4-FFF2-40B4-BE49-F238E27FC236}">
                <a16:creationId xmlns:a16="http://schemas.microsoft.com/office/drawing/2014/main" id="{A2BE819A-9570-426D-BB73-E44500714BA0}"/>
              </a:ext>
            </a:extLst>
          </p:cNvPr>
          <p:cNvGrpSpPr/>
          <p:nvPr/>
        </p:nvGrpSpPr>
        <p:grpSpPr>
          <a:xfrm>
            <a:off x="847202" y="1608378"/>
            <a:ext cx="10497593" cy="1103985"/>
            <a:chOff x="847202" y="2009506"/>
            <a:chExt cx="10497593" cy="1103985"/>
          </a:xfrm>
        </p:grpSpPr>
        <p:sp>
          <p:nvSpPr>
            <p:cNvPr id="5" name="文本框 4">
              <a:extLst>
                <a:ext uri="{FF2B5EF4-FFF2-40B4-BE49-F238E27FC236}">
                  <a16:creationId xmlns:a16="http://schemas.microsoft.com/office/drawing/2014/main" id="{A727D640-0D1D-4AE5-951A-5C9C2543A73B}"/>
                </a:ext>
              </a:extLst>
            </p:cNvPr>
            <p:cNvSpPr txBox="1"/>
            <p:nvPr/>
          </p:nvSpPr>
          <p:spPr>
            <a:xfrm>
              <a:off x="847202" y="2344050"/>
              <a:ext cx="10497593" cy="769441"/>
            </a:xfrm>
            <a:prstGeom prst="rect">
              <a:avLst/>
            </a:prstGeom>
            <a:noFill/>
          </p:spPr>
          <p:txBody>
            <a:bodyPr wrap="square" rtlCol="0">
              <a:spAutoFit/>
            </a:bodyPr>
            <a:lstStyle/>
            <a:p>
              <a:pPr algn="ctr"/>
              <a:r>
                <a:rPr lang="zh-CN" altLang="en-US" sz="4400" i="0" dirty="0">
                  <a:solidFill>
                    <a:srgbClr val="333333"/>
                  </a:solidFill>
                  <a:effectLst/>
                  <a:latin typeface="-apple-system"/>
                </a:rPr>
                <a:t>学习匹配：基于深度学习的图像配准</a:t>
              </a: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6" y="2440057"/>
              <a:ext cx="184731" cy="369332"/>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842AC9B7-7313-4415-9D5E-2345DF47A43F}"/>
                </a:ext>
              </a:extLst>
            </p:cNvPr>
            <p:cNvSpPr txBox="1"/>
            <p:nvPr/>
          </p:nvSpPr>
          <p:spPr>
            <a:xfrm>
              <a:off x="1499551" y="2009506"/>
              <a:ext cx="1890712" cy="461665"/>
            </a:xfrm>
            <a:prstGeom prst="rect">
              <a:avLst/>
            </a:prstGeom>
            <a:noFill/>
          </p:spPr>
          <p:txBody>
            <a:bodyPr wrap="square">
              <a:spAutoFit/>
            </a:bodyPr>
            <a:lstStyle/>
            <a:p>
              <a:pPr marL="0" marR="0" lvl="0" indent="0" algn="ctr" defTabSz="914400" rtl="0" eaLnBrk="1" fontAlgn="auto" latinLnBrk="0" hangingPunct="1">
                <a:spcBef>
                  <a:spcPts val="1000"/>
                </a:spcBef>
                <a:spcAft>
                  <a:spcPts val="0"/>
                </a:spcAft>
                <a:buClrTx/>
                <a:buSzTx/>
                <a:buFontTx/>
                <a:buNone/>
                <a:tabLst/>
                <a:defRPr/>
              </a:pPr>
              <a:r>
                <a:rPr kumimoji="0" lang="en-US" altLang="zh-CN" sz="2400" b="0" i="0" u="none" strike="noStrike" kern="1200" cap="none" spc="0" normalizeH="0" baseline="0" noProof="0" dirty="0">
                  <a:ln>
                    <a:noFill/>
                  </a:ln>
                  <a:solidFill>
                    <a:srgbClr val="333333"/>
                  </a:solidFill>
                  <a:effectLst/>
                  <a:uLnTx/>
                  <a:uFillTx/>
                  <a:latin typeface="-apple-system"/>
                  <a:ea typeface="等线" panose="02010600030101010101" pitchFamily="2" charset="-122"/>
                  <a:cs typeface="+mn-cs"/>
                </a:rPr>
                <a:t>Presentation</a:t>
              </a:r>
            </a:p>
          </p:txBody>
        </p:sp>
      </p:grpSp>
      <p:sp>
        <p:nvSpPr>
          <p:cNvPr id="6" name="文本框 5">
            <a:extLst>
              <a:ext uri="{FF2B5EF4-FFF2-40B4-BE49-F238E27FC236}">
                <a16:creationId xmlns:a16="http://schemas.microsoft.com/office/drawing/2014/main" id="{8BDF3346-1B88-4789-9C46-B200731F82B8}"/>
              </a:ext>
            </a:extLst>
          </p:cNvPr>
          <p:cNvSpPr txBox="1"/>
          <p:nvPr/>
        </p:nvSpPr>
        <p:spPr>
          <a:xfrm>
            <a:off x="5026009" y="3023958"/>
            <a:ext cx="2139980" cy="461665"/>
          </a:xfrm>
          <a:prstGeom prst="rect">
            <a:avLst/>
          </a:prstGeom>
          <a:noFill/>
        </p:spPr>
        <p:txBody>
          <a:bodyPr wrap="square">
            <a:spAutoFit/>
          </a:bodyPr>
          <a:lstStyle>
            <a:defPPr>
              <a:defRPr lang="zh-CN"/>
            </a:defPPr>
            <a:lvl1pPr marR="0" lvl="0" indent="0" algn="ctr" fontAlgn="auto">
              <a:spcBef>
                <a:spcPts val="1000"/>
              </a:spcBef>
              <a:spcAft>
                <a:spcPts val="0"/>
              </a:spcAft>
              <a:buClrTx/>
              <a:buSzTx/>
              <a:buFontTx/>
              <a:buNone/>
              <a:tabLst/>
              <a:defRPr kumimoji="0" sz="2400" b="0" i="0" u="none" strike="noStrike" cap="none" spc="0" normalizeH="0" baseline="0">
                <a:ln>
                  <a:noFill/>
                </a:ln>
                <a:solidFill>
                  <a:srgbClr val="333333"/>
                </a:solidFill>
                <a:effectLst/>
                <a:uLnTx/>
                <a:uFillTx/>
                <a:latin typeface="-apple-system"/>
                <a:ea typeface="等线" panose="02010600030101010101" pitchFamily="2" charset="-122"/>
              </a:defRPr>
            </a:lvl1pPr>
          </a:lstStyle>
          <a:p>
            <a:r>
              <a:rPr lang="en-US" altLang="zh-CN" dirty="0"/>
              <a:t>Qingyuan Liu</a:t>
            </a:r>
            <a:endParaRPr lang="zh-CN" altLang="en-US" dirty="0"/>
          </a:p>
        </p:txBody>
      </p:sp>
      <p:sp>
        <p:nvSpPr>
          <p:cNvPr id="8" name="文本框 7">
            <a:extLst>
              <a:ext uri="{FF2B5EF4-FFF2-40B4-BE49-F238E27FC236}">
                <a16:creationId xmlns:a16="http://schemas.microsoft.com/office/drawing/2014/main" id="{747F18E6-B32A-460C-9F8A-C38B0803BED6}"/>
              </a:ext>
            </a:extLst>
          </p:cNvPr>
          <p:cNvSpPr txBox="1"/>
          <p:nvPr/>
        </p:nvSpPr>
        <p:spPr>
          <a:xfrm>
            <a:off x="3139657" y="3709691"/>
            <a:ext cx="5902338" cy="2542940"/>
          </a:xfrm>
          <a:prstGeom prst="rect">
            <a:avLst/>
          </a:prstGeom>
          <a:noFill/>
        </p:spPr>
        <p:txBody>
          <a:bodyPr wrap="square" rtlCol="0">
            <a:spAutoFit/>
          </a:bodyPr>
          <a:lstStyle/>
          <a:p>
            <a:pPr marL="457200" indent="-457200">
              <a:lnSpc>
                <a:spcPct val="150000"/>
              </a:lnSpc>
              <a:buFontTx/>
              <a:buAutoNum type="arabicPeriod"/>
            </a:pPr>
            <a:r>
              <a:rPr lang="zh-CN" altLang="en-US" b="0" i="0" dirty="0">
                <a:solidFill>
                  <a:srgbClr val="4D4D4D"/>
                </a:solidFill>
                <a:effectLst/>
                <a:latin typeface="-apple-system"/>
              </a:rPr>
              <a:t>什么是匹配？深度学习任务中除了配准，还有哪些关于匹配的任务</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监督学习，弱监督学习，无监督学习在图像配准中的应用</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调研图像配准结合其他任务的多任务学习</a:t>
            </a:r>
            <a:endParaRPr lang="en-US" altLang="zh-CN" dirty="0">
              <a:solidFill>
                <a:srgbClr val="333333"/>
              </a:solidFill>
              <a:effectLst/>
              <a:latin typeface="-apple-system"/>
            </a:endParaRPr>
          </a:p>
          <a:p>
            <a:pPr marL="457200" indent="-457200" algn="l">
              <a:lnSpc>
                <a:spcPct val="150000"/>
              </a:lnSpc>
              <a:buAutoNum type="arabicPeriod"/>
            </a:pPr>
            <a:r>
              <a:rPr lang="zh-CN" altLang="en-US" dirty="0">
                <a:effectLst/>
                <a:latin typeface="-apple-system"/>
              </a:rPr>
              <a:t>基于深度学习的图像配准的挑战有哪些</a:t>
            </a:r>
          </a:p>
        </p:txBody>
      </p:sp>
    </p:spTree>
    <p:extLst>
      <p:ext uri="{BB962C8B-B14F-4D97-AF65-F5344CB8AC3E}">
        <p14:creationId xmlns:p14="http://schemas.microsoft.com/office/powerpoint/2010/main" val="257228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2DC416A-A8B2-451D-A5C4-DC1FDC95672C}"/>
              </a:ext>
            </a:extLst>
          </p:cNvPr>
          <p:cNvSpPr>
            <a:spLocks noGrp="1"/>
          </p:cNvSpPr>
          <p:nvPr>
            <p:ph type="ftr" sz="quarter" idx="11"/>
          </p:nvPr>
        </p:nvSpPr>
        <p:spPr/>
        <p:txBody>
          <a:bodyPr/>
          <a:lstStyle/>
          <a:p>
            <a:r>
              <a:rPr lang="zh-CN" altLang="en-US"/>
              <a:t>学习匹配：基于深度学习的图像配准</a:t>
            </a:r>
          </a:p>
        </p:txBody>
      </p:sp>
      <p:sp>
        <p:nvSpPr>
          <p:cNvPr id="2" name="文本框 1">
            <a:extLst>
              <a:ext uri="{FF2B5EF4-FFF2-40B4-BE49-F238E27FC236}">
                <a16:creationId xmlns:a16="http://schemas.microsoft.com/office/drawing/2014/main" id="{1A7EF67A-5C0B-4737-9E1C-15FA63AB41A4}"/>
              </a:ext>
            </a:extLst>
          </p:cNvPr>
          <p:cNvSpPr txBox="1"/>
          <p:nvPr/>
        </p:nvSpPr>
        <p:spPr>
          <a:xfrm>
            <a:off x="9422296" y="2440057"/>
            <a:ext cx="184731" cy="369332"/>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842AC9B7-7313-4415-9D5E-2345DF47A43F}"/>
              </a:ext>
            </a:extLst>
          </p:cNvPr>
          <p:cNvSpPr txBox="1"/>
          <p:nvPr/>
        </p:nvSpPr>
        <p:spPr>
          <a:xfrm>
            <a:off x="2550310" y="3044279"/>
            <a:ext cx="7091380" cy="769441"/>
          </a:xfrm>
          <a:prstGeom prst="rect">
            <a:avLst/>
          </a:prstGeom>
          <a:noFill/>
        </p:spPr>
        <p:txBody>
          <a:bodyPr wrap="square">
            <a:spAutoFit/>
          </a:bodyPr>
          <a:lstStyle/>
          <a:p>
            <a:pPr algn="ctr">
              <a:spcBef>
                <a:spcPts val="1000"/>
              </a:spcBef>
              <a:defRPr/>
            </a:pPr>
            <a:r>
              <a:rPr lang="en-US" altLang="zh-CN" sz="4400" dirty="0">
                <a:latin typeface="-apple-system"/>
              </a:rPr>
              <a:t>Keywords </a:t>
            </a:r>
            <a:r>
              <a:rPr lang="zh-CN" altLang="en-US" sz="4400" dirty="0">
                <a:latin typeface="-apple-system"/>
              </a:rPr>
              <a:t>接龙</a:t>
            </a:r>
            <a:r>
              <a:rPr lang="en-US" altLang="zh-CN" sz="4400" dirty="0">
                <a:latin typeface="-apple-system"/>
              </a:rPr>
              <a:t> one-by-one</a:t>
            </a:r>
            <a:endParaRPr kumimoji="0" lang="en-US" altLang="zh-CN" sz="4400" b="0" i="0" u="none" strike="noStrike" kern="1200" cap="none" spc="0" normalizeH="0" baseline="0" noProof="0" dirty="0">
              <a:ln>
                <a:noFill/>
              </a:ln>
              <a:solidFill>
                <a:srgbClr val="333333"/>
              </a:solidFill>
              <a:effectLst/>
              <a:uLnTx/>
              <a:uFillTx/>
              <a:latin typeface="-apple-system"/>
              <a:ea typeface="等线" panose="02010600030101010101" pitchFamily="2" charset="-122"/>
              <a:cs typeface="+mn-cs"/>
            </a:endParaRPr>
          </a:p>
        </p:txBody>
      </p:sp>
      <p:sp>
        <p:nvSpPr>
          <p:cNvPr id="7" name="文本框 6">
            <a:extLst>
              <a:ext uri="{FF2B5EF4-FFF2-40B4-BE49-F238E27FC236}">
                <a16:creationId xmlns:a16="http://schemas.microsoft.com/office/drawing/2014/main" id="{F951B597-EA68-4EB0-89B9-EBF31EEA475D}"/>
              </a:ext>
            </a:extLst>
          </p:cNvPr>
          <p:cNvSpPr txBox="1"/>
          <p:nvPr/>
        </p:nvSpPr>
        <p:spPr>
          <a:xfrm>
            <a:off x="193662" y="223541"/>
            <a:ext cx="5902338" cy="2542940"/>
          </a:xfrm>
          <a:prstGeom prst="rect">
            <a:avLst/>
          </a:prstGeom>
          <a:noFill/>
        </p:spPr>
        <p:txBody>
          <a:bodyPr wrap="square" rtlCol="0">
            <a:spAutoFit/>
          </a:bodyPr>
          <a:lstStyle/>
          <a:p>
            <a:pPr marL="457200" indent="-457200">
              <a:lnSpc>
                <a:spcPct val="150000"/>
              </a:lnSpc>
              <a:buFontTx/>
              <a:buAutoNum type="arabicPeriod"/>
            </a:pPr>
            <a:r>
              <a:rPr lang="zh-CN" altLang="en-US" b="0" i="0" dirty="0">
                <a:solidFill>
                  <a:srgbClr val="4D4D4D"/>
                </a:solidFill>
                <a:effectLst/>
                <a:latin typeface="-apple-system"/>
              </a:rPr>
              <a:t>什么是匹配？深度学习任务中除了配准，还有哪些关于匹配的任务</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监督学习，弱监督学习，无监督学习在图像配准中的应用</a:t>
            </a:r>
            <a:endParaRPr lang="en-US" altLang="zh-CN" dirty="0">
              <a:solidFill>
                <a:srgbClr val="333333"/>
              </a:solidFill>
              <a:latin typeface="-apple-system"/>
            </a:endParaRPr>
          </a:p>
          <a:p>
            <a:pPr marL="457200" indent="-457200" algn="l">
              <a:lnSpc>
                <a:spcPct val="150000"/>
              </a:lnSpc>
              <a:buAutoNum type="arabicPeriod"/>
            </a:pPr>
            <a:r>
              <a:rPr lang="zh-CN" altLang="en-US" dirty="0">
                <a:solidFill>
                  <a:srgbClr val="333333"/>
                </a:solidFill>
                <a:latin typeface="-apple-system"/>
              </a:rPr>
              <a:t>调研图像配准结合其他任务的多任务学习</a:t>
            </a:r>
            <a:endParaRPr lang="en-US" altLang="zh-CN" dirty="0">
              <a:solidFill>
                <a:srgbClr val="333333"/>
              </a:solidFill>
              <a:effectLst/>
              <a:latin typeface="-apple-system"/>
            </a:endParaRPr>
          </a:p>
          <a:p>
            <a:pPr marL="457200" indent="-457200" algn="l">
              <a:lnSpc>
                <a:spcPct val="150000"/>
              </a:lnSpc>
              <a:buAutoNum type="arabicPeriod"/>
            </a:pPr>
            <a:r>
              <a:rPr lang="zh-CN" altLang="en-US" dirty="0">
                <a:effectLst/>
                <a:latin typeface="-apple-system"/>
              </a:rPr>
              <a:t>基于深度学习的图像配准的挑战有哪些</a:t>
            </a:r>
          </a:p>
        </p:txBody>
      </p:sp>
      <p:pic>
        <p:nvPicPr>
          <p:cNvPr id="6" name="图片 5">
            <a:extLst>
              <a:ext uri="{FF2B5EF4-FFF2-40B4-BE49-F238E27FC236}">
                <a16:creationId xmlns:a16="http://schemas.microsoft.com/office/drawing/2014/main" id="{076840B9-1830-4B4D-9770-860618B478E8}"/>
              </a:ext>
            </a:extLst>
          </p:cNvPr>
          <p:cNvPicPr>
            <a:picLocks noChangeAspect="1"/>
          </p:cNvPicPr>
          <p:nvPr/>
        </p:nvPicPr>
        <p:blipFill>
          <a:blip r:embed="rId2"/>
          <a:stretch>
            <a:fillRect/>
          </a:stretch>
        </p:blipFill>
        <p:spPr>
          <a:xfrm>
            <a:off x="10008161" y="0"/>
            <a:ext cx="1637177" cy="6858000"/>
          </a:xfrm>
          <a:prstGeom prst="rect">
            <a:avLst/>
          </a:prstGeom>
        </p:spPr>
      </p:pic>
    </p:spTree>
    <p:extLst>
      <p:ext uri="{BB962C8B-B14F-4D97-AF65-F5344CB8AC3E}">
        <p14:creationId xmlns:p14="http://schemas.microsoft.com/office/powerpoint/2010/main" val="28779230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5460</TotalTime>
  <Words>849</Words>
  <Application>Microsoft Office PowerPoint</Application>
  <PresentationFormat>宽屏</PresentationFormat>
  <Paragraphs>111</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-apple-system</vt:lpstr>
      <vt:lpstr>等线</vt:lpstr>
      <vt:lpstr>等线 Light</vt:lpstr>
      <vt:lpstr>楷体</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 BO</dc:creator>
  <cp:lastModifiedBy>LO BO</cp:lastModifiedBy>
  <cp:revision>120</cp:revision>
  <dcterms:created xsi:type="dcterms:W3CDTF">2020-10-31T05:19:22Z</dcterms:created>
  <dcterms:modified xsi:type="dcterms:W3CDTF">2021-03-15T12:36:12Z</dcterms:modified>
</cp:coreProperties>
</file>